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7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94" r:id="rId3"/>
    <p:sldId id="312" r:id="rId4"/>
    <p:sldId id="265" r:id="rId5"/>
    <p:sldId id="289" r:id="rId6"/>
    <p:sldId id="296" r:id="rId7"/>
    <p:sldId id="295" r:id="rId8"/>
    <p:sldId id="258" r:id="rId9"/>
    <p:sldId id="315" r:id="rId10"/>
    <p:sldId id="317" r:id="rId11"/>
    <p:sldId id="325" r:id="rId12"/>
    <p:sldId id="326" r:id="rId13"/>
    <p:sldId id="320" r:id="rId14"/>
    <p:sldId id="329" r:id="rId15"/>
    <p:sldId id="290" r:id="rId16"/>
    <p:sldId id="297" r:id="rId17"/>
    <p:sldId id="321" r:id="rId18"/>
    <p:sldId id="299" r:id="rId19"/>
    <p:sldId id="300" r:id="rId20"/>
    <p:sldId id="301" r:id="rId21"/>
    <p:sldId id="302" r:id="rId22"/>
    <p:sldId id="331" r:id="rId23"/>
    <p:sldId id="330" r:id="rId24"/>
    <p:sldId id="303" r:id="rId25"/>
    <p:sldId id="309" r:id="rId26"/>
    <p:sldId id="308" r:id="rId27"/>
    <p:sldId id="327" r:id="rId28"/>
    <p:sldId id="328" r:id="rId29"/>
    <p:sldId id="268" r:id="rId30"/>
    <p:sldId id="266" r:id="rId31"/>
    <p:sldId id="310" r:id="rId32"/>
  </p:sldIdLst>
  <p:sldSz cx="12192000" cy="6858000"/>
  <p:notesSz cx="7104063" cy="10234613"/>
  <p:embeddedFontLst>
    <p:embeddedFont>
      <p:font typeface="Bebas" panose="020B0606020202050201" pitchFamily="34" charset="0"/>
      <p:regular r:id="rId34"/>
    </p:embeddedFont>
    <p:embeddedFont>
      <p:font typeface="Blanka" pitchFamily="50" charset="0"/>
      <p:regular r:id="rId35"/>
    </p:embeddedFont>
    <p:embeddedFont>
      <p:font typeface="Bubble 1"/>
      <p:regular r:id="rId36"/>
    </p:embeddedFont>
    <p:embeddedFont>
      <p:font typeface="Cartoon" pitchFamily="2" charset="0"/>
      <p:regular r:id="rId37"/>
    </p:embeddedFont>
    <p:embeddedFont>
      <p:font typeface="dandelion in the spring" pitchFamily="2" charset="0"/>
      <p:regular r:id="rId38"/>
    </p:embeddedFont>
    <p:embeddedFont>
      <p:font typeface="JFRockSolid" panose="020B0604020202020204"/>
      <p:regular r:id="rId39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C9924C-755C-25BF-0CBA-15AF05481D79}" name="Michele Guasco" initials="MG" userId="7fd8759b2c5a673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933FF"/>
    <a:srgbClr val="FF66CC"/>
    <a:srgbClr val="005C66"/>
    <a:srgbClr val="4ECECB"/>
    <a:srgbClr val="49B2D3"/>
    <a:srgbClr val="2989A8"/>
    <a:srgbClr val="032E3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4536" autoAdjust="0"/>
  </p:normalViewPr>
  <p:slideViewPr>
    <p:cSldViewPr snapToGrid="0">
      <p:cViewPr varScale="1">
        <p:scale>
          <a:sx n="91" d="100"/>
          <a:sy n="91" d="100"/>
        </p:scale>
        <p:origin x="1176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3508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8" cy="513508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/>
            </a:lvl1pPr>
          </a:lstStyle>
          <a:p>
            <a:fld id="{FFF810F9-8CB0-4309-A407-00C88B9B89B7}" type="datetimeFigureOut">
              <a:rPr lang="it-IT" smtClean="0"/>
              <a:t>13/04/2025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7938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9"/>
          </a:xfrm>
          <a:prstGeom prst="rect">
            <a:avLst/>
          </a:prstGeom>
        </p:spPr>
        <p:txBody>
          <a:bodyPr vert="horz" lIns="99070" tIns="49535" rIns="99070" bIns="49535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8" cy="513507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8" cy="513507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/>
            </a:lvl1pPr>
          </a:lstStyle>
          <a:p>
            <a:fld id="{EC80D46D-AC4A-4AD2-A74F-0C5441FE4C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363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760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272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DDAA4-EDF8-236A-B3CB-CA754FAD1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CDCE909-7F82-110D-38D9-E99946F71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E67AB42-17E1-0DB5-A816-8C400C228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6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3D48F9-A5E9-DD16-9D0C-D30B23D071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213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25FEC-07DD-951E-FDC1-04EC0E57D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E47FD3D-2DDF-A358-BB52-D3480182B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48F1744-92A2-A3FF-58E6-5A66158C5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6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1818FF-7FDD-FC92-9AFE-E29232A8C9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942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600" dirty="0"/>
              <a:t>1 settimana: quella che si vuole</a:t>
            </a:r>
          </a:p>
          <a:p>
            <a:r>
              <a:rPr lang="it-IT" sz="1600" dirty="0"/>
              <a:t>2 settimane: AB oppure BC</a:t>
            </a:r>
          </a:p>
          <a:p>
            <a:r>
              <a:rPr lang="it-IT" sz="1600" dirty="0"/>
              <a:t>3 settimane: l’asciare l’ordine ABC invariato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47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5FCD5-C9E1-321C-3E92-7196C9F42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39119A9-CEF0-8909-B3B9-F25E83596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C90C505-BBD8-79B9-ECC5-81ED87768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6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5A14EF-BE4E-157D-72A9-3159DD33BB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430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600" dirty="0"/>
              <a:t>Per questa slide puoi seguire le pagine 21 e 35-37 del Manuale.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22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308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600" b="1" dirty="0"/>
              <a:t>Obiettivi: </a:t>
            </a:r>
            <a:r>
              <a:rPr lang="it-IT" sz="1600" dirty="0"/>
              <a:t>le motivazioni, i rischi e le conquiste</a:t>
            </a:r>
          </a:p>
          <a:p>
            <a:r>
              <a:rPr lang="it-IT" sz="1600" b="1" dirty="0"/>
              <a:t>Speranza: </a:t>
            </a:r>
            <a:r>
              <a:rPr lang="it-IT" sz="1600" dirty="0"/>
              <a:t>come vivere l’attesa di ciò che manca e le difficoltà</a:t>
            </a:r>
          </a:p>
          <a:p>
            <a:r>
              <a:rPr lang="it-IT" sz="1600" b="1" dirty="0"/>
              <a:t>Perdono: </a:t>
            </a:r>
            <a:r>
              <a:rPr lang="it-IT" sz="1600" dirty="0"/>
              <a:t>dal mancato bersaglio (fallimento e peccato) al pieno centro (l’esperienza dell’amore)</a:t>
            </a:r>
          </a:p>
          <a:p>
            <a:r>
              <a:rPr lang="it-IT" sz="1600" b="1" dirty="0"/>
              <a:t>Festa: </a:t>
            </a:r>
            <a:r>
              <a:rPr lang="it-IT" sz="1600" dirty="0"/>
              <a:t>un invito che non puoi perdere, ma che non devi sottovalutare.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362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839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95">
              <a:defRPr/>
            </a:pPr>
            <a:r>
              <a:rPr lang="it-IT" sz="1600" b="0" dirty="0"/>
              <a:t>VIVI OGNI GIORNO comincia con la </a:t>
            </a:r>
            <a:r>
              <a:rPr lang="it-IT" sz="1600" b="1" dirty="0"/>
              <a:t>Cerimonia d’Apertura </a:t>
            </a:r>
            <a:r>
              <a:rPr lang="it-IT" sz="1600" b="0" dirty="0"/>
              <a:t>(pp. 78-81)</a:t>
            </a:r>
            <a:endParaRPr lang="it-IT" sz="1600" b="1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85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600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430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600" b="1" dirty="0"/>
              <a:t>OBIETTIVO</a:t>
            </a:r>
          </a:p>
          <a:p>
            <a:r>
              <a:rPr lang="it-IT" sz="1600" b="1" dirty="0"/>
              <a:t>COMMENTO: </a:t>
            </a:r>
            <a:r>
              <a:rPr lang="it-IT" sz="1600" b="0" dirty="0"/>
              <a:t>questo non va mai letto ai bambini, utilizza un linguaggio adulto, dunque è per l’animatore che poi lo dovrà ‘tradurlo’ ai partecipanti.</a:t>
            </a:r>
            <a:endParaRPr lang="it-IT" sz="1600" b="1" dirty="0"/>
          </a:p>
          <a:p>
            <a:r>
              <a:rPr lang="it-IT" sz="1600" b="1" dirty="0"/>
              <a:t>START THEME:</a:t>
            </a:r>
            <a:r>
              <a:rPr lang="it-IT" sz="1600" b="0" dirty="0"/>
              <a:t> un segno o un’attività che va a sostegno del tema spiegato.</a:t>
            </a:r>
            <a:endParaRPr lang="it-IT" sz="1600" b="1" dirty="0"/>
          </a:p>
          <a:p>
            <a:r>
              <a:rPr lang="it-IT" sz="1600" b="1" dirty="0"/>
              <a:t>START DAY: </a:t>
            </a:r>
            <a:r>
              <a:rPr lang="it-IT" sz="1600" b="0" dirty="0"/>
              <a:t>o week… è un’attività o un gioco che vizia la classifica del giorno o della settimana </a:t>
            </a:r>
            <a:r>
              <a:rPr lang="it-IT" sz="1600" b="0" i="1" dirty="0"/>
              <a:t>(es, dopo ogni gioco lascia o raddoppia).</a:t>
            </a:r>
          </a:p>
          <a:p>
            <a:r>
              <a:rPr lang="it-IT" sz="1600" b="1" i="0" dirty="0"/>
              <a:t>PAROLA CHIAVE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009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95">
              <a:defRPr/>
            </a:pPr>
            <a:endParaRPr lang="it-IT" sz="1600" b="1" i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5438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8029E-BE56-64C4-3C6B-BD074C895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F1FCEEF-F29B-EFF2-B996-A01D1AAF2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081B6A3-7322-E551-7B8A-8D761B337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95">
              <a:defRPr/>
            </a:pPr>
            <a:r>
              <a:rPr lang="it-IT" sz="1600" b="0" i="0" dirty="0"/>
              <a:t>Alla fine del libretto piccolo, </a:t>
            </a:r>
            <a:r>
              <a:rPr lang="it-IT" sz="1600" b="1" i="0" dirty="0"/>
              <a:t>il </a:t>
            </a:r>
            <a:r>
              <a:rPr lang="it-IT" sz="1600" b="1" i="0" dirty="0" err="1"/>
              <a:t>PrayBook</a:t>
            </a:r>
            <a:r>
              <a:rPr lang="it-IT" sz="1600" b="1" i="0" dirty="0"/>
              <a:t> </a:t>
            </a:r>
            <a:r>
              <a:rPr lang="it-IT" sz="1600" b="0" i="0" dirty="0"/>
              <a:t>i bambini e </a:t>
            </a:r>
            <a:r>
              <a:rPr lang="it-IT" sz="1600" b="0" i="0" dirty="0" err="1"/>
              <a:t>e</a:t>
            </a:r>
            <a:r>
              <a:rPr lang="it-IT" sz="1600" b="0" i="0" dirty="0"/>
              <a:t> i ragazzi troveranno il </a:t>
            </a:r>
            <a:r>
              <a:rPr lang="it-IT" sz="1600" b="1" i="0" dirty="0"/>
              <a:t>Vocabolario del GrEstate.</a:t>
            </a:r>
          </a:p>
          <a:p>
            <a:pPr defTabSz="990695">
              <a:defRPr/>
            </a:pPr>
            <a:r>
              <a:rPr lang="it-IT" sz="1600" b="0" i="0" dirty="0"/>
              <a:t>Ci sono spiegati i termini più importanti dell’esperienza (le Parole Chiavi).</a:t>
            </a:r>
          </a:p>
          <a:p>
            <a:pPr defTabSz="990695">
              <a:defRPr/>
            </a:pPr>
            <a:endParaRPr lang="it-IT" sz="1600" b="0" i="0" dirty="0"/>
          </a:p>
          <a:p>
            <a:pPr defTabSz="990695">
              <a:defRPr/>
            </a:pPr>
            <a:r>
              <a:rPr lang="it-IT" sz="1600" b="0" i="1" dirty="0"/>
              <a:t>Può essere utile anche all’educatore.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45510A-DFC8-4487-94F0-6CA413A3B2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441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5F6E1-48D4-99D1-B6D6-105ED4BF7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A7F91FA-EB59-42BB-0F60-B88B719E7C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464F026-5E87-1BCB-E316-A4E80BC04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95">
              <a:defRPr/>
            </a:pPr>
            <a:endParaRPr lang="it-IT" sz="1600" b="1" i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041BFC-9161-8E1B-F0D2-9E98B6FD3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71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Pagine 140-141 del Manuale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827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7134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Pagine 61 e 84 del Manuale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8657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1977D-0FEE-2E31-FEE7-8463A6AC1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E3D1432-12FD-E19F-A386-5D8888D9E4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FF0CC64-8744-A61B-FB7F-E47EF1F55D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2AA0CC-69B8-D94C-638C-D4062656E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085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2C214-7D00-3651-16C9-366FBF9F5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806AF76-3FB5-661C-32C7-A6E30C05F7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9E29C59-F645-B526-56EA-2C756A806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Sul sito puoi trovare, nella sezione ‘’Materiali’’ la locandina in formato A5 per il percorso </a:t>
            </a:r>
            <a:r>
              <a:rPr lang="it-IT" b="1" dirty="0"/>
              <a:t>Fatti Piccolo </a:t>
            </a:r>
            <a:r>
              <a:rPr lang="it-IT" dirty="0"/>
              <a:t>dedicato ai genitori.</a:t>
            </a:r>
          </a:p>
          <a:p>
            <a:r>
              <a:rPr lang="it-IT" dirty="0"/>
              <a:t>Scansionando il QR della locandina potranno accedere alla Card del Giorno con il rispettivo impegno.</a:t>
            </a:r>
          </a:p>
          <a:p>
            <a:endParaRPr lang="it-IT" dirty="0"/>
          </a:p>
          <a:p>
            <a:r>
              <a:rPr lang="it-IT" i="1" dirty="0"/>
              <a:t>La parte del sito che contiene il percorso Fatti Piccolo è accessibile solo tramite QR.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4BA944-4752-E4AF-AACA-4E706442B5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731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600" b="1" dirty="0"/>
              <a:t>Facebook: </a:t>
            </a:r>
            <a:r>
              <a:rPr lang="it-IT" sz="1600" dirty="0"/>
              <a:t>https://www.facebook.com/GrEstate-400654109961177/</a:t>
            </a:r>
          </a:p>
          <a:p>
            <a:r>
              <a:rPr lang="it-IT" sz="1600" b="1" dirty="0"/>
              <a:t>YouTube: </a:t>
            </a:r>
            <a:r>
              <a:rPr lang="it-IT" sz="1600" dirty="0"/>
              <a:t>https://www.youtube.com/channel/UCP9i8j6-OrBy59OYrXAa0NQ</a:t>
            </a:r>
          </a:p>
          <a:p>
            <a:r>
              <a:rPr lang="it-IT" sz="2400" b="1" dirty="0"/>
              <a:t>Sito: </a:t>
            </a:r>
            <a:r>
              <a:rPr lang="it-IT" sz="2400" dirty="0"/>
              <a:t>http://www.grestate.it/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390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600" i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178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 b="1" dirty="0"/>
              <a:t>IL SITO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605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91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600" dirty="0"/>
              <a:t>Approfondisci con pagina 14 e 15 del Manuale.</a:t>
            </a:r>
          </a:p>
          <a:p>
            <a:r>
              <a:rPr lang="it-IT" sz="1600" b="1" dirty="0" err="1"/>
              <a:t>Gv</a:t>
            </a:r>
            <a:r>
              <a:rPr lang="it-IT" sz="1600" b="1" dirty="0"/>
              <a:t> 10,9</a:t>
            </a:r>
          </a:p>
          <a:p>
            <a:endParaRPr lang="it-IT" sz="16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1653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600" dirty="0"/>
              <a:t>Il verde della scritta richiama la speranza, la chiave con il laccio richiama quella della porta di san Pietro.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757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585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600" dirty="0"/>
              <a:t>Spiegare </a:t>
            </a:r>
            <a:r>
              <a:rPr lang="it-IT" sz="1600" b="1" dirty="0"/>
              <a:t>LA STRUTTURA, </a:t>
            </a:r>
            <a:r>
              <a:rPr lang="it-IT" sz="1600" b="0" dirty="0"/>
              <a:t>in ogni sua sezione (pp. 16-18).</a:t>
            </a:r>
          </a:p>
          <a:p>
            <a:endParaRPr lang="it-IT" sz="1600" b="0" dirty="0"/>
          </a:p>
          <a:p>
            <a:r>
              <a:rPr lang="it-IT" sz="1600" b="0" dirty="0"/>
              <a:t>Questa parte si apre con la lettera dell’Arcivescovo (pp. 11-12)</a:t>
            </a:r>
          </a:p>
          <a:p>
            <a:r>
              <a:rPr lang="it-IT" sz="1600" b="0" i="1" dirty="0"/>
              <a:t>La lettera puoi anche scaricarla dal sito, in ‘’Tema’’ o in ‘’Materiali’’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60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37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0D46D-AC4A-4AD2-A74F-0C5441FE4C3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74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69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91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33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27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36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31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26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3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3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26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F903-1BAD-4035-9189-1E980C4DBC18}" type="datetimeFigureOut">
              <a:rPr lang="it-IT" smtClean="0"/>
              <a:t>13/04/2025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36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6F903-1BAD-4035-9189-1E980C4DBC18}" type="datetimeFigureOut">
              <a:rPr lang="it-IT" smtClean="0"/>
              <a:t>13/04/2025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3544-6CCA-43C9-A511-49BA25F153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94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state.it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5A2AD9C7-EEFC-3F9B-800D-EC5497251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86" y="1608871"/>
            <a:ext cx="9803394" cy="507458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B25728-2C90-020A-409F-5AC0DC25C7A5}"/>
              </a:ext>
            </a:extLst>
          </p:cNvPr>
          <p:cNvSpPr txBox="1"/>
          <p:nvPr/>
        </p:nvSpPr>
        <p:spPr>
          <a:xfrm>
            <a:off x="0" y="122716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dandelion in the spring" pitchFamily="2" charset="0"/>
              </a:rPr>
              <a:t>‘’C’è sempre una Speranza che rinasce, una vita che si risveglia, una porta che si apre’’</a:t>
            </a:r>
          </a:p>
        </p:txBody>
      </p:sp>
    </p:spTree>
    <p:extLst>
      <p:ext uri="{BB962C8B-B14F-4D97-AF65-F5344CB8AC3E}">
        <p14:creationId xmlns:p14="http://schemas.microsoft.com/office/powerpoint/2010/main" val="285903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228983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spc="50" dirty="0">
                <a:ln w="19050" cmpd="sng">
                  <a:noFill/>
                  <a:prstDash val="solid"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LA STRUTTURA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020" y="1772915"/>
            <a:ext cx="12192000" cy="47397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6600" dirty="0">
                <a:ln/>
                <a:solidFill>
                  <a:srgbClr val="002060"/>
                </a:solidFill>
                <a:latin typeface="Cartoon" pitchFamily="2" charset="0"/>
              </a:rPr>
              <a:t>STORIA - A </a:t>
            </a:r>
          </a:p>
          <a:p>
            <a:pPr algn="ctr"/>
            <a:r>
              <a:rPr lang="it-IT" sz="4400" dirty="0">
                <a:ln/>
                <a:solidFill>
                  <a:srgbClr val="002060"/>
                </a:solidFill>
                <a:latin typeface="Cartoon" pitchFamily="2" charset="0"/>
              </a:rPr>
              <a:t>Affronta la tematica della </a:t>
            </a:r>
          </a:p>
          <a:p>
            <a:pPr algn="ctr"/>
            <a:r>
              <a:rPr lang="it-IT" sz="6000" dirty="0">
                <a:ln/>
                <a:solidFill>
                  <a:schemeClr val="bg1"/>
                </a:solidFill>
                <a:latin typeface="Cartoon" pitchFamily="2" charset="0"/>
              </a:rPr>
              <a:t>Speranza</a:t>
            </a:r>
          </a:p>
          <a:p>
            <a:pPr algn="ctr"/>
            <a:endParaRPr lang="it-IT" sz="4400" dirty="0">
              <a:ln/>
              <a:solidFill>
                <a:srgbClr val="C00000"/>
              </a:solidFill>
              <a:latin typeface="Cartoon" pitchFamily="2" charset="0"/>
            </a:endParaRPr>
          </a:p>
          <a:p>
            <a:pPr algn="ctr"/>
            <a:r>
              <a:rPr lang="it-IT" sz="4400" dirty="0">
                <a:ln/>
                <a:solidFill>
                  <a:srgbClr val="002060"/>
                </a:solidFill>
                <a:latin typeface="Cartoon" pitchFamily="2" charset="0"/>
              </a:rPr>
              <a:t>Il percorso biblico segue la </a:t>
            </a:r>
          </a:p>
          <a:p>
            <a:pPr algn="ctr"/>
            <a:r>
              <a:rPr lang="it-IT" sz="4400" dirty="0">
                <a:ln/>
                <a:solidFill>
                  <a:srgbClr val="002060"/>
                </a:solidFill>
                <a:latin typeface="Cartoon" pitchFamily="2" charset="0"/>
              </a:rPr>
              <a:t>risurrezione della figlia di Giairo </a:t>
            </a:r>
            <a:r>
              <a:rPr lang="it-IT" sz="2800" i="1" dirty="0">
                <a:ln/>
                <a:solidFill>
                  <a:srgbClr val="002060"/>
                </a:solidFill>
                <a:latin typeface="Cartoon" pitchFamily="2" charset="0"/>
              </a:rPr>
              <a:t>(Mc 5, 21-43)</a:t>
            </a:r>
            <a:endParaRPr lang="it-IT" sz="4400" i="1" dirty="0">
              <a:ln/>
              <a:solidFill>
                <a:srgbClr val="002060"/>
              </a:solidFill>
              <a:latin typeface="Carto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2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487F0-CEFC-A920-BF8A-D22E1C1EB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C6FB803C-6CF9-5122-8E76-3F48764E2CF2}"/>
              </a:ext>
            </a:extLst>
          </p:cNvPr>
          <p:cNvSpPr/>
          <p:nvPr/>
        </p:nvSpPr>
        <p:spPr>
          <a:xfrm>
            <a:off x="0" y="228983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spc="50" dirty="0">
                <a:ln w="19050" cmpd="sng">
                  <a:noFill/>
                  <a:prstDash val="solid"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LA STRUTTURA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C438B94-5A4E-CCDC-E618-9AFA129E1CE1}"/>
              </a:ext>
            </a:extLst>
          </p:cNvPr>
          <p:cNvSpPr/>
          <p:nvPr/>
        </p:nvSpPr>
        <p:spPr>
          <a:xfrm>
            <a:off x="8020" y="1772915"/>
            <a:ext cx="12192000" cy="47397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6600" dirty="0">
                <a:ln/>
                <a:solidFill>
                  <a:srgbClr val="002060"/>
                </a:solidFill>
                <a:latin typeface="Cartoon" pitchFamily="2" charset="0"/>
              </a:rPr>
              <a:t>STORIA - B </a:t>
            </a:r>
          </a:p>
          <a:p>
            <a:pPr algn="ctr"/>
            <a:r>
              <a:rPr lang="it-IT" sz="4400" dirty="0">
                <a:ln/>
                <a:solidFill>
                  <a:srgbClr val="002060"/>
                </a:solidFill>
                <a:latin typeface="Cartoon" pitchFamily="2" charset="0"/>
              </a:rPr>
              <a:t>Affronta la tematica del </a:t>
            </a:r>
          </a:p>
          <a:p>
            <a:pPr algn="ctr"/>
            <a:r>
              <a:rPr lang="it-IT" sz="6000" dirty="0">
                <a:ln/>
                <a:solidFill>
                  <a:schemeClr val="bg1"/>
                </a:solidFill>
                <a:latin typeface="Cartoon" pitchFamily="2" charset="0"/>
              </a:rPr>
              <a:t>Perdono</a:t>
            </a:r>
          </a:p>
          <a:p>
            <a:pPr algn="ctr"/>
            <a:endParaRPr lang="it-IT" sz="4400" dirty="0">
              <a:ln/>
              <a:solidFill>
                <a:srgbClr val="C00000"/>
              </a:solidFill>
              <a:latin typeface="Cartoon" pitchFamily="2" charset="0"/>
            </a:endParaRPr>
          </a:p>
          <a:p>
            <a:pPr algn="ctr"/>
            <a:r>
              <a:rPr lang="it-IT" sz="4400" dirty="0">
                <a:ln/>
                <a:solidFill>
                  <a:srgbClr val="002060"/>
                </a:solidFill>
                <a:latin typeface="Cartoon" pitchFamily="2" charset="0"/>
              </a:rPr>
              <a:t>Il percorso biblico segue il</a:t>
            </a:r>
          </a:p>
          <a:p>
            <a:pPr algn="ctr"/>
            <a:r>
              <a:rPr lang="it-IT" sz="4400" dirty="0">
                <a:ln/>
                <a:solidFill>
                  <a:srgbClr val="002060"/>
                </a:solidFill>
                <a:latin typeface="Cartoon" pitchFamily="2" charset="0"/>
              </a:rPr>
              <a:t>racconto di Giuseppe e i suoi fratelli </a:t>
            </a:r>
            <a:r>
              <a:rPr lang="it-IT" sz="2800" i="1" dirty="0">
                <a:ln/>
                <a:solidFill>
                  <a:srgbClr val="002060"/>
                </a:solidFill>
                <a:latin typeface="Cartoon" pitchFamily="2" charset="0"/>
              </a:rPr>
              <a:t>(</a:t>
            </a:r>
            <a:r>
              <a:rPr lang="it-IT" sz="2800" i="1" dirty="0" err="1">
                <a:ln/>
                <a:solidFill>
                  <a:srgbClr val="002060"/>
                </a:solidFill>
                <a:latin typeface="Cartoon" pitchFamily="2" charset="0"/>
              </a:rPr>
              <a:t>Gen</a:t>
            </a:r>
            <a:r>
              <a:rPr lang="it-IT" sz="2800" i="1" dirty="0">
                <a:ln/>
                <a:solidFill>
                  <a:srgbClr val="002060"/>
                </a:solidFill>
                <a:latin typeface="Cartoon" pitchFamily="2" charset="0"/>
              </a:rPr>
              <a:t> 37-45)</a:t>
            </a:r>
            <a:endParaRPr lang="it-IT" sz="4400" dirty="0">
              <a:ln/>
              <a:solidFill>
                <a:srgbClr val="002060"/>
              </a:solidFill>
              <a:latin typeface="Carto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8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7B806-4C91-8611-9DBD-D653F9E14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71CF471-3460-A6D1-D7E7-918C5EC09EC2}"/>
              </a:ext>
            </a:extLst>
          </p:cNvPr>
          <p:cNvSpPr/>
          <p:nvPr/>
        </p:nvSpPr>
        <p:spPr>
          <a:xfrm>
            <a:off x="0" y="228983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spc="50" dirty="0">
                <a:ln w="19050" cmpd="sng">
                  <a:noFill/>
                  <a:prstDash val="solid"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LA STRUTTURA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D742438-9AB2-CAF5-0AEE-AF5C34825CE9}"/>
              </a:ext>
            </a:extLst>
          </p:cNvPr>
          <p:cNvSpPr/>
          <p:nvPr/>
        </p:nvSpPr>
        <p:spPr>
          <a:xfrm>
            <a:off x="8020" y="1772915"/>
            <a:ext cx="12192000" cy="47397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6600" dirty="0">
                <a:ln/>
                <a:solidFill>
                  <a:srgbClr val="002060"/>
                </a:solidFill>
                <a:latin typeface="Cartoon" pitchFamily="2" charset="0"/>
              </a:rPr>
              <a:t>STORIA - C </a:t>
            </a:r>
          </a:p>
          <a:p>
            <a:pPr algn="ctr"/>
            <a:r>
              <a:rPr lang="it-IT" sz="4400" dirty="0">
                <a:ln/>
                <a:solidFill>
                  <a:srgbClr val="002060"/>
                </a:solidFill>
                <a:latin typeface="Cartoon" pitchFamily="2" charset="0"/>
              </a:rPr>
              <a:t>Affronta la tematica della </a:t>
            </a:r>
          </a:p>
          <a:p>
            <a:pPr algn="ctr"/>
            <a:r>
              <a:rPr lang="it-IT" sz="6000" dirty="0">
                <a:ln/>
                <a:solidFill>
                  <a:schemeClr val="bg1"/>
                </a:solidFill>
                <a:latin typeface="Cartoon" pitchFamily="2" charset="0"/>
              </a:rPr>
              <a:t>Festa</a:t>
            </a:r>
          </a:p>
          <a:p>
            <a:pPr algn="ctr"/>
            <a:endParaRPr lang="it-IT" sz="4400" dirty="0">
              <a:ln/>
              <a:solidFill>
                <a:srgbClr val="C00000"/>
              </a:solidFill>
              <a:latin typeface="Cartoon" pitchFamily="2" charset="0"/>
            </a:endParaRPr>
          </a:p>
          <a:p>
            <a:pPr algn="ctr"/>
            <a:r>
              <a:rPr lang="it-IT" sz="4400" dirty="0">
                <a:ln/>
                <a:solidFill>
                  <a:srgbClr val="002060"/>
                </a:solidFill>
                <a:latin typeface="Cartoon" pitchFamily="2" charset="0"/>
              </a:rPr>
              <a:t>Il percorso biblico segue la </a:t>
            </a:r>
          </a:p>
          <a:p>
            <a:pPr algn="ctr"/>
            <a:r>
              <a:rPr lang="it-IT" sz="4400" dirty="0">
                <a:ln/>
                <a:solidFill>
                  <a:srgbClr val="002060"/>
                </a:solidFill>
                <a:latin typeface="Cartoon" pitchFamily="2" charset="0"/>
              </a:rPr>
              <a:t>parabola degli invitati al banchetto </a:t>
            </a:r>
            <a:r>
              <a:rPr lang="it-IT" sz="2800" i="1" dirty="0">
                <a:ln/>
                <a:solidFill>
                  <a:srgbClr val="002060"/>
                </a:solidFill>
                <a:latin typeface="Cartoon" pitchFamily="2" charset="0"/>
              </a:rPr>
              <a:t>(Mt 22, 2-14)</a:t>
            </a:r>
            <a:endParaRPr lang="it-IT" sz="4400" dirty="0">
              <a:ln/>
              <a:solidFill>
                <a:srgbClr val="002060"/>
              </a:solidFill>
              <a:latin typeface="Carto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6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228983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spc="50" dirty="0">
                <a:ln w="19050" cmpd="sng">
                  <a:noFill/>
                  <a:prstDash val="solid"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LA STRUTTURA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020" y="2161535"/>
            <a:ext cx="12192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u="sng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toon" pitchFamily="2" charset="0"/>
              </a:rPr>
              <a:t>In riferimento alla durata:</a:t>
            </a:r>
            <a:endParaRPr lang="it-IT" sz="4400" dirty="0">
              <a:ln/>
              <a:solidFill>
                <a:srgbClr val="4ECE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toon" pitchFamily="2" charset="0"/>
            </a:endParaRPr>
          </a:p>
          <a:p>
            <a:pPr algn="ctr"/>
            <a:r>
              <a:rPr lang="it-IT" sz="4400" u="sng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toon" pitchFamily="2" charset="0"/>
              </a:rPr>
              <a:t>si può vivere l’esperienza del GrEstate </a:t>
            </a:r>
          </a:p>
          <a:p>
            <a:pPr algn="ctr"/>
            <a:r>
              <a:rPr lang="it-IT" sz="4400" u="sng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toon" pitchFamily="2" charset="0"/>
              </a:rPr>
              <a:t>in qualsiasi modo si voglia</a:t>
            </a:r>
          </a:p>
          <a:p>
            <a:pPr algn="ctr"/>
            <a:r>
              <a:rPr lang="it-IT" sz="4400" u="sng" dirty="0">
                <a:ln/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toon" pitchFamily="2" charset="0"/>
              </a:rPr>
              <a:t>una</a:t>
            </a:r>
            <a:r>
              <a:rPr lang="it-IT" sz="4400" u="sng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toon" pitchFamily="2" charset="0"/>
              </a:rPr>
              <a:t>, </a:t>
            </a:r>
            <a:r>
              <a:rPr lang="it-IT" sz="4400" u="sng" dirty="0">
                <a:ln/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toon" pitchFamily="2" charset="0"/>
              </a:rPr>
              <a:t>due</a:t>
            </a:r>
            <a:r>
              <a:rPr lang="it-IT" sz="4400" u="sng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toon" pitchFamily="2" charset="0"/>
              </a:rPr>
              <a:t> o </a:t>
            </a:r>
            <a:r>
              <a:rPr lang="it-IT" sz="4400" u="sng" dirty="0">
                <a:ln/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toon" pitchFamily="2" charset="0"/>
              </a:rPr>
              <a:t>tre</a:t>
            </a:r>
            <a:r>
              <a:rPr lang="it-IT" sz="4400" u="sng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toon" pitchFamily="2" charset="0"/>
              </a:rPr>
              <a:t> settimane.</a:t>
            </a:r>
          </a:p>
          <a:p>
            <a:pPr algn="ctr"/>
            <a:r>
              <a:rPr lang="it-IT" sz="4400" u="sng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toon" pitchFamily="2" charset="0"/>
              </a:rPr>
              <a:t>Il Manuale però suggerisce un ordine ideale…</a:t>
            </a:r>
            <a:endParaRPr lang="it-IT" sz="4400" u="sng" dirty="0">
              <a:ln/>
              <a:solidFill>
                <a:srgbClr val="4ECE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to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4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0FB14-DE8E-9F29-1F2C-34E783CC0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238EC07E-73E7-18BD-3A5C-EFADB52B625B}"/>
              </a:ext>
            </a:extLst>
          </p:cNvPr>
          <p:cNvSpPr/>
          <p:nvPr/>
        </p:nvSpPr>
        <p:spPr>
          <a:xfrm>
            <a:off x="0" y="228983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spc="50" dirty="0">
                <a:ln w="19050" cmpd="sng">
                  <a:noFill/>
                  <a:prstDash val="solid"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PATTO DEL GIORNO</a:t>
            </a:r>
          </a:p>
        </p:txBody>
      </p:sp>
      <p:pic>
        <p:nvPicPr>
          <p:cNvPr id="3" name="Immagine 2" descr="Immagine che contiene testo, Carattere, logo, schermata&#10;&#10;Il contenuto generato dall'IA potrebbe non essere corretto.">
            <a:extLst>
              <a:ext uri="{FF2B5EF4-FFF2-40B4-BE49-F238E27FC236}">
                <a16:creationId xmlns:a16="http://schemas.microsoft.com/office/drawing/2014/main" id="{B6181C96-17EA-77BE-1FAF-4AB6041F8E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1696453"/>
            <a:ext cx="3632200" cy="51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7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228983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spc="50" dirty="0" err="1">
                <a:ln w="19050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pregrest</a:t>
            </a:r>
            <a:endParaRPr lang="it-IT" sz="9600" b="1" spc="50" dirty="0">
              <a:ln w="19050" cmpd="sng">
                <a:noFill/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anose="020B0606020202050201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FFB8FE6-64D0-A0CF-F29F-D086C617D952}"/>
              </a:ext>
            </a:extLst>
          </p:cNvPr>
          <p:cNvSpPr/>
          <p:nvPr/>
        </p:nvSpPr>
        <p:spPr>
          <a:xfrm>
            <a:off x="0" y="1929123"/>
            <a:ext cx="1219200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toon" pitchFamily="2" charset="0"/>
              </a:rPr>
              <a:t>MAI GIUDICARE UN LIBRO DALLA COPERTINA</a:t>
            </a:r>
          </a:p>
          <a:p>
            <a:pPr algn="ctr"/>
            <a:r>
              <a:rPr lang="it-IT" sz="4400" dirty="0">
                <a:ln/>
                <a:solidFill>
                  <a:srgbClr val="002060"/>
                </a:solidFill>
                <a:latin typeface="Cartoon" pitchFamily="2" charset="0"/>
              </a:rPr>
              <a:t>L’esperienza estiva, vista superficialmente può sembrare il luogo dello ‘scarico merci’, del raduno, dell’avventura, del divertimento…</a:t>
            </a:r>
          </a:p>
          <a:p>
            <a:pPr algn="ctr"/>
            <a:r>
              <a:rPr lang="it-IT" sz="4400" u="sng" dirty="0">
                <a:ln/>
                <a:solidFill>
                  <a:srgbClr val="002060"/>
                </a:solidFill>
                <a:latin typeface="Cartoon" pitchFamily="2" charset="0"/>
              </a:rPr>
              <a:t>Ma il fallimento sarà non viverlo come luogo di:</a:t>
            </a:r>
          </a:p>
          <a:p>
            <a:pPr algn="ctr"/>
            <a:r>
              <a:rPr lang="it-IT" sz="4400" u="sng" dirty="0">
                <a:ln/>
                <a:solidFill>
                  <a:srgbClr val="002060"/>
                </a:solidFill>
                <a:latin typeface="Cartoon" pitchFamily="2" charset="0"/>
              </a:rPr>
              <a:t>Speranza, Perdono e Festa.</a:t>
            </a:r>
          </a:p>
          <a:p>
            <a:pPr algn="ctr"/>
            <a:r>
              <a:rPr lang="it-IT" sz="4400" u="sng" dirty="0">
                <a:ln/>
                <a:solidFill>
                  <a:srgbClr val="FF7C80"/>
                </a:solidFill>
                <a:latin typeface="Cartoon" pitchFamily="2" charset="0"/>
              </a:rPr>
              <a:t>Tutto dipenderà dagli Animatori!</a:t>
            </a:r>
          </a:p>
        </p:txBody>
      </p:sp>
    </p:spTree>
    <p:extLst>
      <p:ext uri="{BB962C8B-B14F-4D97-AF65-F5344CB8AC3E}">
        <p14:creationId xmlns:p14="http://schemas.microsoft.com/office/powerpoint/2010/main" val="137985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228983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8800" b="1" spc="50" dirty="0" err="1">
                <a:ln w="19050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Pregrest</a:t>
            </a:r>
            <a:r>
              <a:rPr lang="it-IT" sz="8800" b="1" spc="50" dirty="0">
                <a:ln w="19050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 - struttura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730494" y="2022415"/>
            <a:ext cx="1080529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>
                <a:ln/>
                <a:solidFill>
                  <a:schemeClr val="bg1"/>
                </a:solidFill>
                <a:latin typeface="Cartoon" pitchFamily="2" charset="0"/>
              </a:rPr>
              <a:t>Gli incontri formativi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>
                <a:ln/>
                <a:solidFill>
                  <a:schemeClr val="bg1"/>
                </a:solidFill>
                <a:latin typeface="Cartoon" pitchFamily="2" charset="0"/>
              </a:rPr>
              <a:t>Il ritiro con la celebrazione del mandato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>
                <a:ln/>
                <a:solidFill>
                  <a:schemeClr val="bg1"/>
                </a:solidFill>
                <a:latin typeface="Cartoon" pitchFamily="2" charset="0"/>
              </a:rPr>
              <a:t>Gli appunti per il responsabile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>
                <a:ln/>
                <a:solidFill>
                  <a:schemeClr val="bg1"/>
                </a:solidFill>
                <a:latin typeface="Cartoon" pitchFamily="2" charset="0"/>
              </a:rPr>
              <a:t>Le verifiche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>
                <a:ln/>
                <a:solidFill>
                  <a:schemeClr val="bg1"/>
                </a:solidFill>
                <a:latin typeface="Cartoon" pitchFamily="2" charset="0"/>
              </a:rPr>
              <a:t>Il prontuario di verifica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>
                <a:ln/>
                <a:solidFill>
                  <a:schemeClr val="bg1"/>
                </a:solidFill>
                <a:latin typeface="Cartoon" pitchFamily="2" charset="0"/>
              </a:rPr>
              <a:t>Incontro genitori</a:t>
            </a:r>
          </a:p>
        </p:txBody>
      </p:sp>
    </p:spTree>
    <p:extLst>
      <p:ext uri="{BB962C8B-B14F-4D97-AF65-F5344CB8AC3E}">
        <p14:creationId xmlns:p14="http://schemas.microsoft.com/office/powerpoint/2010/main" val="2688692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228983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spc="50" dirty="0" err="1">
                <a:ln w="19050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Pregrest</a:t>
            </a:r>
            <a:r>
              <a:rPr lang="it-IT" sz="9600" b="1" spc="50" dirty="0">
                <a:ln w="19050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 - percorso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D054876-68E1-5FEB-5232-94F3FC418F01}"/>
              </a:ext>
            </a:extLst>
          </p:cNvPr>
          <p:cNvSpPr/>
          <p:nvPr/>
        </p:nvSpPr>
        <p:spPr>
          <a:xfrm>
            <a:off x="1956392" y="1966167"/>
            <a:ext cx="992679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it-IT" sz="6000" dirty="0">
                <a:ln/>
                <a:solidFill>
                  <a:schemeClr val="bg1"/>
                </a:solidFill>
                <a:latin typeface="Cartoon" pitchFamily="2" charset="0"/>
              </a:rPr>
              <a:t>Tema e Obiettivi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it-IT" sz="6000" dirty="0">
                <a:ln/>
                <a:solidFill>
                  <a:schemeClr val="accent6"/>
                </a:solidFill>
                <a:latin typeface="Cartoon" pitchFamily="2" charset="0"/>
              </a:rPr>
              <a:t>La Speranza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it-IT" sz="6000" dirty="0">
                <a:ln/>
                <a:solidFill>
                  <a:srgbClr val="FF7C80"/>
                </a:solidFill>
                <a:latin typeface="Cartoon" pitchFamily="2" charset="0"/>
              </a:rPr>
              <a:t>Il Perdono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it-IT" sz="6000" dirty="0">
                <a:ln/>
                <a:solidFill>
                  <a:schemeClr val="accent5"/>
                </a:solidFill>
                <a:latin typeface="Cartoon" pitchFamily="2" charset="0"/>
              </a:rPr>
              <a:t>La festa e l’abito giusto</a:t>
            </a:r>
          </a:p>
        </p:txBody>
      </p:sp>
    </p:spTree>
    <p:extLst>
      <p:ext uri="{BB962C8B-B14F-4D97-AF65-F5344CB8AC3E}">
        <p14:creationId xmlns:p14="http://schemas.microsoft.com/office/powerpoint/2010/main" val="1228712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36478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7200" b="1" spc="50" dirty="0">
                <a:ln w="1905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APPUNTI X IL RESPONSABILE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2283453"/>
            <a:ext cx="12192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6600" dirty="0">
                <a:ln/>
                <a:solidFill>
                  <a:schemeClr val="bg1"/>
                </a:solidFill>
                <a:latin typeface="Cartoon" pitchFamily="2" charset="0"/>
              </a:rPr>
              <a:t>DALLA CREAZIONE</a:t>
            </a:r>
          </a:p>
          <a:p>
            <a:pPr algn="ctr"/>
            <a:r>
              <a:rPr lang="it-IT" sz="6600" dirty="0">
                <a:ln/>
                <a:solidFill>
                  <a:schemeClr val="bg1"/>
                </a:solidFill>
                <a:latin typeface="Cartoon" pitchFamily="2" charset="0"/>
              </a:rPr>
              <a:t>ALL’ORGANIZZAZIONE</a:t>
            </a:r>
          </a:p>
          <a:p>
            <a:pPr algn="ctr"/>
            <a:r>
              <a:rPr lang="it-IT" sz="6600" dirty="0">
                <a:ln/>
                <a:solidFill>
                  <a:schemeClr val="bg1"/>
                </a:solidFill>
                <a:latin typeface="Cartoon" pitchFamily="2" charset="0"/>
              </a:rPr>
              <a:t>FINO ALLA VERIFICA</a:t>
            </a:r>
            <a:endParaRPr lang="it-IT" sz="8000" dirty="0">
              <a:ln/>
              <a:solidFill>
                <a:schemeClr val="bg1"/>
              </a:solidFill>
              <a:latin typeface="Bebas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361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36478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spc="50" dirty="0">
                <a:ln w="19050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nel cuore del grest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2290847"/>
            <a:ext cx="12192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6600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toon" pitchFamily="2" charset="0"/>
              </a:rPr>
              <a:t>VIVI OGNI GIORNO</a:t>
            </a:r>
          </a:p>
          <a:p>
            <a:pPr algn="ctr"/>
            <a:endParaRPr lang="it-IT" sz="6600" dirty="0">
              <a:ln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toon" pitchFamily="2" charset="0"/>
            </a:endParaRPr>
          </a:p>
          <a:p>
            <a:pPr algn="ctr"/>
            <a:r>
              <a:rPr lang="it-IT" sz="6600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toon" pitchFamily="2" charset="0"/>
              </a:rPr>
              <a:t>PREGA OGNI GIORNO</a:t>
            </a:r>
          </a:p>
        </p:txBody>
      </p:sp>
    </p:spTree>
    <p:extLst>
      <p:ext uri="{BB962C8B-B14F-4D97-AF65-F5344CB8AC3E}">
        <p14:creationId xmlns:p14="http://schemas.microsoft.com/office/powerpoint/2010/main" val="2390899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BE31A9D-21EA-CE97-8AE9-A71767889644}"/>
              </a:ext>
            </a:extLst>
          </p:cNvPr>
          <p:cNvSpPr/>
          <p:nvPr/>
        </p:nvSpPr>
        <p:spPr>
          <a:xfrm>
            <a:off x="0" y="2193447"/>
            <a:ext cx="12192000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8800" b="1" cap="small" spc="50" dirty="0">
                <a:ln w="28575" cmpd="sng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nka" pitchFamily="50" charset="0"/>
              </a:rPr>
              <a:t>G</a:t>
            </a:r>
            <a:r>
              <a:rPr lang="it-IT" sz="15800" b="1" cap="small" spc="50" dirty="0">
                <a:ln w="28575" cmpd="sng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nka" pitchFamily="50" charset="0"/>
              </a:rPr>
              <a:t>R</a:t>
            </a:r>
            <a:r>
              <a:rPr lang="it-IT" sz="13800" b="1" cap="small" spc="50" dirty="0">
                <a:ln w="28575" cmpd="sng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nka" pitchFamily="50" charset="0"/>
              </a:rPr>
              <a:t>E</a:t>
            </a:r>
            <a:r>
              <a:rPr lang="it-IT" sz="16800" b="1" cap="small" spc="50" dirty="0">
                <a:ln w="28575" cmpd="sng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nka" pitchFamily="50" charset="0"/>
              </a:rPr>
              <a:t>s</a:t>
            </a:r>
            <a:r>
              <a:rPr lang="it-IT" sz="13800" b="1" cap="small" spc="50" dirty="0">
                <a:ln w="28575" cmpd="sng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nka" pitchFamily="50" charset="0"/>
              </a:rPr>
              <a:t>tate</a:t>
            </a:r>
            <a:r>
              <a:rPr lang="it-IT" sz="10800" b="1" spc="50" dirty="0">
                <a:ln w="28575" cmpd="sng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nka" pitchFamily="50" charset="0"/>
              </a:rPr>
              <a:t>2</a:t>
            </a:r>
            <a:r>
              <a:rPr lang="it-IT" sz="13800" b="1" spc="50" dirty="0">
                <a:ln w="28575" cmpd="sng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nka" pitchFamily="50" charset="0"/>
              </a:rPr>
              <a:t>0</a:t>
            </a:r>
            <a:r>
              <a:rPr lang="it-IT" sz="15800" b="1" spc="50" dirty="0">
                <a:ln w="28575" cmpd="sng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nka" pitchFamily="50" charset="0"/>
              </a:rPr>
              <a:t>2</a:t>
            </a:r>
            <a:r>
              <a:rPr lang="it-IT" sz="18700" b="1" spc="50" dirty="0">
                <a:ln w="28575" cmpd="sng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nka" pitchFamily="50" charset="0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it-IT" sz="8800" b="1" spc="50" dirty="0">
                <a:ln w="2857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Blanka" pitchFamily="50" charset="0"/>
              </a:rPr>
              <a:t>presenta</a:t>
            </a:r>
            <a:endParaRPr lang="it-IT" sz="13800" b="1" spc="50" dirty="0">
              <a:ln w="28575" cmpd="sng">
                <a:noFill/>
                <a:prstDash val="solid"/>
              </a:ln>
              <a:solidFill>
                <a:schemeClr val="bg1"/>
              </a:solidFill>
              <a:effectLst/>
              <a:latin typeface="Blanka" pitchFamily="50" charset="0"/>
            </a:endParaRPr>
          </a:p>
        </p:txBody>
      </p:sp>
      <p:pic>
        <p:nvPicPr>
          <p:cNvPr id="4" name="Immagine 3" descr="Immagine che contiene logo&#10;&#10;Descrizione generata automaticamente">
            <a:extLst>
              <a:ext uri="{FF2B5EF4-FFF2-40B4-BE49-F238E27FC236}">
                <a16:creationId xmlns:a16="http://schemas.microsoft.com/office/drawing/2014/main" id="{565B0CD9-D8AD-AF1D-18CB-EE3BB2356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29" y="0"/>
            <a:ext cx="3989941" cy="398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10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elettronica, schermata, software&#10;&#10;Il contenuto generato dall'IA potrebbe non essere corretto.">
            <a:extLst>
              <a:ext uri="{FF2B5EF4-FFF2-40B4-BE49-F238E27FC236}">
                <a16:creationId xmlns:a16="http://schemas.microsoft.com/office/drawing/2014/main" id="{54538351-2529-60A6-29D0-77C3336A7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92" y="0"/>
            <a:ext cx="9812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72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multimediale, Sistema operativo&#10;&#10;Il contenuto generato dall'IA potrebbe non essere corretto.">
            <a:extLst>
              <a:ext uri="{FF2B5EF4-FFF2-40B4-BE49-F238E27FC236}">
                <a16:creationId xmlns:a16="http://schemas.microsoft.com/office/drawing/2014/main" id="{75F77B89-C1EF-7801-B7F0-B2072214D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69" y="0"/>
            <a:ext cx="9772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CFFF4-7C76-8EC0-9FFC-05373600D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tone animato, libro, schermata&#10;&#10;Il contenuto generato dall'IA potrebbe non essere corretto.">
            <a:extLst>
              <a:ext uri="{FF2B5EF4-FFF2-40B4-BE49-F238E27FC236}">
                <a16:creationId xmlns:a16="http://schemas.microsoft.com/office/drawing/2014/main" id="{89C37FB7-3ECF-4A42-D1A8-41B100C8D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75" y="0"/>
            <a:ext cx="9838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4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E147D-2231-8E4C-0B19-FE4261DAE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omputer tablet, multimediale&#10;&#10;Il contenuto generato dall'IA potrebbe non essere corretto.">
            <a:extLst>
              <a:ext uri="{FF2B5EF4-FFF2-40B4-BE49-F238E27FC236}">
                <a16:creationId xmlns:a16="http://schemas.microsoft.com/office/drawing/2014/main" id="{976A8BA4-2F41-96DF-5439-C3845A12D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88" y="0"/>
            <a:ext cx="9881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29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228983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spc="50" dirty="0">
                <a:ln w="19050" cmpd="sng">
                  <a:noFill/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IL CANTASTORIE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020" y="2276635"/>
            <a:ext cx="12192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dirty="0">
                <a:ln/>
                <a:solidFill>
                  <a:schemeClr val="bg1"/>
                </a:solidFill>
                <a:latin typeface="Cartoon" pitchFamily="2" charset="0"/>
              </a:rPr>
              <a:t>Pensato per aiutare </a:t>
            </a:r>
          </a:p>
          <a:p>
            <a:pPr algn="ctr"/>
            <a:r>
              <a:rPr lang="it-IT" sz="4400" dirty="0">
                <a:ln/>
                <a:solidFill>
                  <a:schemeClr val="bg1"/>
                </a:solidFill>
                <a:latin typeface="Cartoon" pitchFamily="2" charset="0"/>
              </a:rPr>
              <a:t>i bambini e i ragazzi </a:t>
            </a:r>
          </a:p>
          <a:p>
            <a:pPr algn="ctr"/>
            <a:r>
              <a:rPr lang="it-IT" sz="4400" dirty="0">
                <a:ln/>
                <a:solidFill>
                  <a:schemeClr val="bg1"/>
                </a:solidFill>
                <a:latin typeface="Cartoon" pitchFamily="2" charset="0"/>
              </a:rPr>
              <a:t>a dare un volto </a:t>
            </a:r>
          </a:p>
          <a:p>
            <a:pPr algn="ctr"/>
            <a:r>
              <a:rPr lang="it-IT" sz="4400" dirty="0">
                <a:ln/>
                <a:solidFill>
                  <a:schemeClr val="bg1"/>
                </a:solidFill>
                <a:latin typeface="Cartoon" pitchFamily="2" charset="0"/>
              </a:rPr>
              <a:t>al racconto del GrEstate</a:t>
            </a:r>
          </a:p>
          <a:p>
            <a:pPr algn="ctr"/>
            <a:r>
              <a:rPr lang="it-IT" sz="4400" dirty="0">
                <a:ln/>
                <a:solidFill>
                  <a:schemeClr val="bg1"/>
                </a:solidFill>
                <a:latin typeface="Cartoon" pitchFamily="2" charset="0"/>
              </a:rPr>
              <a:t>e a confrontarsi con i temi più importanti.</a:t>
            </a:r>
          </a:p>
        </p:txBody>
      </p:sp>
    </p:spTree>
    <p:extLst>
      <p:ext uri="{BB962C8B-B14F-4D97-AF65-F5344CB8AC3E}">
        <p14:creationId xmlns:p14="http://schemas.microsoft.com/office/powerpoint/2010/main" val="583202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artone animato, schermata&#10;&#10;Il contenuto generato dall'IA potrebbe non essere corretto.">
            <a:extLst>
              <a:ext uri="{FF2B5EF4-FFF2-40B4-BE49-F238E27FC236}">
                <a16:creationId xmlns:a16="http://schemas.microsoft.com/office/drawing/2014/main" id="{357BFA4B-9F35-2619-DC03-4CAE5D094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14" y="0"/>
            <a:ext cx="9761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63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71C3AD2-32A5-86AC-7701-0970D7BE946C}"/>
              </a:ext>
            </a:extLst>
          </p:cNvPr>
          <p:cNvSpPr/>
          <p:nvPr/>
        </p:nvSpPr>
        <p:spPr>
          <a:xfrm>
            <a:off x="0" y="228983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spc="50" dirty="0">
                <a:ln w="19050" cmpd="sng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GRESTATE FAMILY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563C913-3460-AFDD-F1C2-149ED8CE0B86}"/>
              </a:ext>
            </a:extLst>
          </p:cNvPr>
          <p:cNvSpPr/>
          <p:nvPr/>
        </p:nvSpPr>
        <p:spPr>
          <a:xfrm>
            <a:off x="0" y="1982288"/>
            <a:ext cx="1219200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dirty="0">
                <a:ln/>
                <a:solidFill>
                  <a:schemeClr val="bg1"/>
                </a:solidFill>
                <a:latin typeface="Cartoon" pitchFamily="2" charset="0"/>
              </a:rPr>
              <a:t>Nato dall’esigenza di trovare un modo per </a:t>
            </a:r>
          </a:p>
          <a:p>
            <a:pPr algn="ctr"/>
            <a:r>
              <a:rPr lang="it-IT" sz="4400" dirty="0">
                <a:ln/>
                <a:solidFill>
                  <a:schemeClr val="bg1"/>
                </a:solidFill>
                <a:latin typeface="Cartoon" pitchFamily="2" charset="0"/>
              </a:rPr>
              <a:t>coinvolgere l’intera famiglia nel percorso</a:t>
            </a:r>
          </a:p>
          <a:p>
            <a:pPr algn="ctr"/>
            <a:r>
              <a:rPr lang="it-IT" sz="4400" dirty="0">
                <a:ln/>
                <a:solidFill>
                  <a:schemeClr val="bg1"/>
                </a:solidFill>
                <a:latin typeface="Cartoon" pitchFamily="2" charset="0"/>
              </a:rPr>
              <a:t>dei loro figli.</a:t>
            </a:r>
          </a:p>
          <a:p>
            <a:pPr algn="ctr"/>
            <a:endParaRPr lang="it-IT" sz="4400" dirty="0">
              <a:ln/>
              <a:solidFill>
                <a:srgbClr val="002060"/>
              </a:solidFill>
              <a:latin typeface="Cartoon" pitchFamily="2" charset="0"/>
            </a:endParaRPr>
          </a:p>
          <a:p>
            <a:pPr algn="ctr"/>
            <a:r>
              <a:rPr lang="it-IT" sz="4400" dirty="0">
                <a:ln/>
                <a:solidFill>
                  <a:schemeClr val="bg2">
                    <a:lumMod val="75000"/>
                  </a:schemeClr>
                </a:solidFill>
                <a:latin typeface="Cartoon" pitchFamily="2" charset="0"/>
              </a:rPr>
              <a:t>IL DESIDERIO</a:t>
            </a:r>
          </a:p>
          <a:p>
            <a:pPr algn="ctr"/>
            <a:r>
              <a:rPr lang="it-IT" sz="4400" dirty="0">
                <a:ln/>
                <a:solidFill>
                  <a:schemeClr val="bg1"/>
                </a:solidFill>
                <a:latin typeface="Cartoon" pitchFamily="2" charset="0"/>
              </a:rPr>
              <a:t>Estendere l’esperienza </a:t>
            </a:r>
          </a:p>
          <a:p>
            <a:pPr algn="ctr"/>
            <a:r>
              <a:rPr lang="it-IT" sz="4400" dirty="0">
                <a:ln/>
                <a:solidFill>
                  <a:schemeClr val="bg1"/>
                </a:solidFill>
                <a:latin typeface="Cartoon" pitchFamily="2" charset="0"/>
              </a:rPr>
              <a:t>oltre i nostri ‘cancelli’.</a:t>
            </a:r>
          </a:p>
        </p:txBody>
      </p:sp>
    </p:spTree>
    <p:extLst>
      <p:ext uri="{BB962C8B-B14F-4D97-AF65-F5344CB8AC3E}">
        <p14:creationId xmlns:p14="http://schemas.microsoft.com/office/powerpoint/2010/main" val="2244944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56F1C-13EE-FEF4-BFE5-81F5C96E8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7F34CC4-4F50-3791-037A-CC7407B09D33}"/>
              </a:ext>
            </a:extLst>
          </p:cNvPr>
          <p:cNvSpPr/>
          <p:nvPr/>
        </p:nvSpPr>
        <p:spPr>
          <a:xfrm>
            <a:off x="0" y="228983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spc="50" dirty="0">
                <a:ln w="19050" cmpd="sng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GRESTATE FAMILY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2057762-FF96-CC22-6FD6-98B669997BB4}"/>
              </a:ext>
            </a:extLst>
          </p:cNvPr>
          <p:cNvSpPr/>
          <p:nvPr/>
        </p:nvSpPr>
        <p:spPr>
          <a:xfrm>
            <a:off x="0" y="1982288"/>
            <a:ext cx="121920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dirty="0">
                <a:ln/>
                <a:solidFill>
                  <a:schemeClr val="bg1"/>
                </a:solidFill>
                <a:latin typeface="Cartoon" pitchFamily="2" charset="0"/>
              </a:rPr>
              <a:t>LA PROPOSTA</a:t>
            </a:r>
          </a:p>
          <a:p>
            <a:pPr algn="ctr"/>
            <a:r>
              <a:rPr lang="it-IT" sz="66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toon" pitchFamily="2" charset="0"/>
              </a:rPr>
              <a:t>Fatti Piccolo   |   Fatti Grande</a:t>
            </a:r>
          </a:p>
          <a:p>
            <a:pPr algn="ctr"/>
            <a:r>
              <a:rPr lang="it-IT" sz="4800" dirty="0">
                <a:ln/>
                <a:solidFill>
                  <a:schemeClr val="bg2">
                    <a:lumMod val="75000"/>
                  </a:schemeClr>
                </a:solidFill>
                <a:latin typeface="Cartoon" pitchFamily="2" charset="0"/>
              </a:rPr>
              <a:t>Impegni giornalieri che coinvolgeranno </a:t>
            </a:r>
          </a:p>
          <a:p>
            <a:pPr algn="ctr"/>
            <a:r>
              <a:rPr lang="it-IT" sz="4800" dirty="0">
                <a:ln/>
                <a:solidFill>
                  <a:schemeClr val="bg2">
                    <a:lumMod val="75000"/>
                  </a:schemeClr>
                </a:solidFill>
                <a:latin typeface="Cartoon" pitchFamily="2" charset="0"/>
              </a:rPr>
              <a:t>genitori e figli da una prospettiva</a:t>
            </a:r>
          </a:p>
          <a:p>
            <a:pPr algn="ctr"/>
            <a:r>
              <a:rPr lang="it-IT" sz="4800" dirty="0">
                <a:ln/>
                <a:solidFill>
                  <a:schemeClr val="bg2">
                    <a:lumMod val="75000"/>
                  </a:schemeClr>
                </a:solidFill>
                <a:latin typeface="Cartoon" pitchFamily="2" charset="0"/>
              </a:rPr>
              <a:t>completamente diversa.</a:t>
            </a:r>
          </a:p>
          <a:p>
            <a:pPr algn="ctr"/>
            <a:endParaRPr lang="it-IT" sz="660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to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10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DACC-51E6-AD2B-1DBE-BFD839CDF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78CEEDA-6BC1-AFEB-AFE0-B7FDF009BC49}"/>
              </a:ext>
            </a:extLst>
          </p:cNvPr>
          <p:cNvSpPr/>
          <p:nvPr/>
        </p:nvSpPr>
        <p:spPr>
          <a:xfrm>
            <a:off x="0" y="228983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spc="50" dirty="0">
                <a:ln w="19050" cmpd="sng">
                  <a:noFill/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Come funziona?</a:t>
            </a:r>
          </a:p>
        </p:txBody>
      </p:sp>
      <p:pic>
        <p:nvPicPr>
          <p:cNvPr id="6" name="Immagine 5" descr="Immagine che contiene testo, schermata, logo, Marchio&#10;&#10;Il contenuto generato dall'IA potrebbe non essere corretto.">
            <a:extLst>
              <a:ext uri="{FF2B5EF4-FFF2-40B4-BE49-F238E27FC236}">
                <a16:creationId xmlns:a16="http://schemas.microsoft.com/office/drawing/2014/main" id="{59D52CCE-E719-B112-4995-1F36B8CB0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78" y="1798643"/>
            <a:ext cx="3470644" cy="49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32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2201778"/>
            <a:ext cx="12192000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toon" pitchFamily="2" charset="0"/>
              </a:rPr>
              <a:t>Seguici su Facebook:</a:t>
            </a:r>
          </a:p>
          <a:p>
            <a:pPr algn="ctr"/>
            <a:r>
              <a:rPr lang="it-IT" sz="4400" u="sng" dirty="0">
                <a:solidFill>
                  <a:schemeClr val="bg1"/>
                </a:solidFill>
                <a:latin typeface="Cartoon" pitchFamily="2" charset="0"/>
              </a:rPr>
              <a:t>GrEstate</a:t>
            </a:r>
          </a:p>
          <a:p>
            <a:pPr algn="ctr"/>
            <a:r>
              <a:rPr lang="it-IT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toon" pitchFamily="2" charset="0"/>
              </a:rPr>
              <a:t>Iscriviti al canale YouTube:</a:t>
            </a:r>
          </a:p>
          <a:p>
            <a:pPr algn="ctr"/>
            <a:r>
              <a:rPr lang="it-IT" sz="4400" u="sng" dirty="0">
                <a:ln w="19050">
                  <a:noFill/>
                </a:ln>
                <a:solidFill>
                  <a:schemeClr val="bg1"/>
                </a:solidFill>
                <a:latin typeface="Cartoon" pitchFamily="2" charset="0"/>
              </a:rPr>
              <a:t>GrEstate Con Noi</a:t>
            </a:r>
          </a:p>
          <a:p>
            <a:pPr algn="ctr"/>
            <a:r>
              <a:rPr lang="it-IT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toon" pitchFamily="2" charset="0"/>
              </a:rPr>
              <a:t>Visita il sito:</a:t>
            </a:r>
            <a:endParaRPr lang="it-IT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toon" pitchFamily="2" charset="0"/>
            </a:endParaRPr>
          </a:p>
          <a:p>
            <a:pPr algn="ctr"/>
            <a:r>
              <a:rPr lang="it-IT" sz="4800" u="sng" dirty="0">
                <a:solidFill>
                  <a:schemeClr val="bg1"/>
                </a:solidFill>
                <a:latin typeface="Cartoo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www.grestate.it</a:t>
            </a:r>
            <a:endParaRPr lang="it-IT" sz="4800" u="sng" dirty="0">
              <a:solidFill>
                <a:schemeClr val="bg1"/>
              </a:solidFill>
              <a:latin typeface="Cartoon" pitchFamily="2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598E41B-B727-46D0-B20D-F0E6F9D03C69}"/>
              </a:ext>
            </a:extLst>
          </p:cNvPr>
          <p:cNvSpPr/>
          <p:nvPr/>
        </p:nvSpPr>
        <p:spPr>
          <a:xfrm>
            <a:off x="-1" y="123108"/>
            <a:ext cx="12192000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13800" cap="small" spc="50" dirty="0">
                <a:ln w="2857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PROMEMORIA</a:t>
            </a:r>
            <a:endParaRPr lang="it-IT" sz="13800" cap="small" dirty="0">
              <a:ln w="28575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3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BE31A9D-21EA-CE97-8AE9-A71767889644}"/>
              </a:ext>
            </a:extLst>
          </p:cNvPr>
          <p:cNvSpPr/>
          <p:nvPr/>
        </p:nvSpPr>
        <p:spPr>
          <a:xfrm>
            <a:off x="0" y="467832"/>
            <a:ext cx="12192000" cy="52322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11600" b="1" cap="small" spc="50" dirty="0">
                <a:ln w="28575" cmpd="sng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nka" pitchFamily="50" charset="0"/>
              </a:rPr>
              <a:t>L’</a:t>
            </a:r>
            <a:r>
              <a:rPr lang="it-IT" sz="16700" b="1" cap="small" spc="50" dirty="0">
                <a:ln w="28575" cmpd="sng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nka" pitchFamily="50" charset="0"/>
              </a:rPr>
              <a:t>ANNO</a:t>
            </a:r>
          </a:p>
          <a:p>
            <a:pPr algn="ctr"/>
            <a:r>
              <a:rPr lang="it-IT" sz="11600" b="1" cap="small" spc="50" dirty="0">
                <a:ln w="28575" cmpd="sng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nka" pitchFamily="50" charset="0"/>
              </a:rPr>
              <a:t>DI </a:t>
            </a:r>
            <a:r>
              <a:rPr lang="it-IT" sz="16700" b="1" cap="small" spc="50" dirty="0">
                <a:ln w="28575" cmpd="sng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nka" pitchFamily="50" charset="0"/>
              </a:rPr>
              <a:t>GRAZIA</a:t>
            </a:r>
            <a:endParaRPr lang="it-IT" sz="16700" b="1" spc="50" dirty="0">
              <a:ln w="28575" cmpd="sng">
                <a:noFill/>
                <a:prstDash val="solid"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nk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333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96256"/>
            <a:ext cx="12192000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it-IT" sz="7200" b="1" cap="none" spc="0" dirty="0">
              <a:ln/>
              <a:solidFill>
                <a:schemeClr val="bg1"/>
              </a:solidFill>
              <a:effectLst/>
              <a:latin typeface="Bubble 1" pitchFamily="2" charset="0"/>
            </a:endParaRPr>
          </a:p>
          <a:p>
            <a:pPr algn="ctr"/>
            <a:r>
              <a:rPr lang="it-IT" sz="4400" b="1" cap="none" spc="0" dirty="0">
                <a:ln/>
                <a:solidFill>
                  <a:schemeClr val="accent6">
                    <a:lumMod val="50000"/>
                  </a:schemeClr>
                </a:solidFill>
                <a:effectLst/>
                <a:latin typeface="JFRockSolid" pitchFamily="2" charset="0"/>
              </a:rPr>
              <a:t> </a:t>
            </a:r>
          </a:p>
          <a:p>
            <a:pPr algn="ctr"/>
            <a:endParaRPr lang="it-IT" sz="4400" b="1" cap="none" spc="0" dirty="0">
              <a:ln/>
              <a:solidFill>
                <a:schemeClr val="accent6">
                  <a:lumMod val="50000"/>
                </a:schemeClr>
              </a:solidFill>
              <a:effectLst/>
              <a:latin typeface="JFRockSolid" pitchFamily="2" charset="0"/>
            </a:endParaRPr>
          </a:p>
          <a:p>
            <a:pPr algn="ctr"/>
            <a:endParaRPr lang="it-IT" sz="4800" b="1" dirty="0">
              <a:ln/>
              <a:solidFill>
                <a:schemeClr val="accent6">
                  <a:lumMod val="50000"/>
                </a:schemeClr>
              </a:solidFill>
              <a:latin typeface="JFRockSolid" pitchFamily="2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18D1C92-FD57-4BB9-AF74-18B4FB84371F}"/>
              </a:ext>
            </a:extLst>
          </p:cNvPr>
          <p:cNvSpPr/>
          <p:nvPr/>
        </p:nvSpPr>
        <p:spPr>
          <a:xfrm>
            <a:off x="-2" y="4041472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i="1" cap="small" spc="50" dirty="0">
                <a:ln w="28575" cmpd="sng">
                  <a:noFill/>
                  <a:prstDash val="solid"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BUON GRESTATE A  TUTTI</a:t>
            </a:r>
            <a:endParaRPr lang="it-IT" sz="9600" i="1" cap="small" dirty="0">
              <a:ln w="28575">
                <a:noFill/>
              </a:ln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anose="020B0606020202050201" pitchFamily="34" charset="0"/>
            </a:endParaRPr>
          </a:p>
        </p:txBody>
      </p:sp>
      <p:pic>
        <p:nvPicPr>
          <p:cNvPr id="2" name="Immagine 1" descr="Immagine che contiene logo&#10;&#10;Descrizione generata automaticamente">
            <a:extLst>
              <a:ext uri="{FF2B5EF4-FFF2-40B4-BE49-F238E27FC236}">
                <a16:creationId xmlns:a16="http://schemas.microsoft.com/office/drawing/2014/main" id="{9628A1BF-E491-C5E9-E568-F162BCAA3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77" y="979331"/>
            <a:ext cx="4656041" cy="24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17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86EDCE-8060-DD43-0F55-65B8C9F85BCA}"/>
              </a:ext>
            </a:extLst>
          </p:cNvPr>
          <p:cNvSpPr txBox="1"/>
          <p:nvPr/>
        </p:nvSpPr>
        <p:spPr>
          <a:xfrm>
            <a:off x="0" y="604371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dandelion in the spring" pitchFamily="2" charset="0"/>
              </a:rPr>
              <a:t>‘’C’è sempre una Speranza che rinasce, una vita che si risveglia, una porta che si apre’’</a:t>
            </a:r>
          </a:p>
        </p:txBody>
      </p:sp>
      <p:pic>
        <p:nvPicPr>
          <p:cNvPr id="7" name="Immagine 6" descr="Immagine che contiene testo, clipart, illustrazion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E965C4A3-02CE-E7A4-3140-E26CFFAAE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94" y="382772"/>
            <a:ext cx="4741011" cy="551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5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1315EBF-BFB7-3DDB-851E-DA6305A4898F}"/>
              </a:ext>
            </a:extLst>
          </p:cNvPr>
          <p:cNvSpPr/>
          <p:nvPr/>
        </p:nvSpPr>
        <p:spPr>
          <a:xfrm>
            <a:off x="0" y="1229627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800" dirty="0">
                <a:ln/>
                <a:solidFill>
                  <a:schemeClr val="bg1"/>
                </a:solidFill>
                <a:latin typeface="Cartoon" pitchFamily="2" charset="0"/>
              </a:rPr>
              <a:t>L’anno di grazia del Signore… il Giubileo 2025</a:t>
            </a:r>
            <a:endParaRPr lang="it-IT" sz="4800" cap="none" spc="0" dirty="0">
              <a:ln/>
              <a:solidFill>
                <a:schemeClr val="bg1"/>
              </a:solidFill>
              <a:effectLst/>
              <a:latin typeface="Cartoon" pitchFamily="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FB02DF3-F8A1-8054-59FD-2FD25C00F81A}"/>
              </a:ext>
            </a:extLst>
          </p:cNvPr>
          <p:cNvSpPr/>
          <p:nvPr/>
        </p:nvSpPr>
        <p:spPr>
          <a:xfrm>
            <a:off x="0" y="4706758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6000" b="1" spc="50" dirty="0">
                <a:ln w="19050" cmpd="sng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ambientazione</a:t>
            </a:r>
          </a:p>
          <a:p>
            <a:pPr algn="ctr"/>
            <a:endParaRPr lang="it-IT" sz="7200" b="1" cap="none" spc="0" dirty="0">
              <a:ln/>
              <a:solidFill>
                <a:schemeClr val="bg1"/>
              </a:solidFill>
              <a:effectLst/>
              <a:latin typeface="Bubble 1" pitchFamily="2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563E26D-2DF8-CD89-14EB-B307FFFB4A6A}"/>
              </a:ext>
            </a:extLst>
          </p:cNvPr>
          <p:cNvSpPr/>
          <p:nvPr/>
        </p:nvSpPr>
        <p:spPr>
          <a:xfrm>
            <a:off x="0" y="5650005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000" dirty="0">
                <a:ln/>
                <a:solidFill>
                  <a:schemeClr val="bg1"/>
                </a:solidFill>
                <a:latin typeface="Cartoon" pitchFamily="2" charset="0"/>
              </a:rPr>
              <a:t>Un piccolo villaggio </a:t>
            </a:r>
            <a:endParaRPr lang="it-IT" sz="4000" cap="none" spc="0" dirty="0">
              <a:ln/>
              <a:solidFill>
                <a:schemeClr val="bg1"/>
              </a:solidFill>
              <a:effectLst/>
              <a:latin typeface="Cartoon" pitchFamily="2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E0476E0-14B2-66D0-64A1-829A119B28EF}"/>
              </a:ext>
            </a:extLst>
          </p:cNvPr>
          <p:cNvSpPr/>
          <p:nvPr/>
        </p:nvSpPr>
        <p:spPr>
          <a:xfrm>
            <a:off x="0" y="2475743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6000" b="1" spc="50" dirty="0">
                <a:ln w="19050" cmpd="sng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Slogan biblico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F54E112-E5AE-82D0-370B-7E769BB59E7E}"/>
              </a:ext>
            </a:extLst>
          </p:cNvPr>
          <p:cNvSpPr/>
          <p:nvPr/>
        </p:nvSpPr>
        <p:spPr>
          <a:xfrm>
            <a:off x="0" y="3418117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i="1" dirty="0">
                <a:ln/>
                <a:solidFill>
                  <a:schemeClr val="bg1"/>
                </a:solidFill>
                <a:latin typeface="Cartoon" pitchFamily="2" charset="0"/>
              </a:rPr>
              <a:t>‘Se uno entra attraverso me sarà </a:t>
            </a:r>
            <a:r>
              <a:rPr lang="it-IT" sz="4400" i="1" dirty="0" err="1">
                <a:ln/>
                <a:solidFill>
                  <a:schemeClr val="bg1"/>
                </a:solidFill>
                <a:latin typeface="Cartoon" pitchFamily="2" charset="0"/>
              </a:rPr>
              <a:t>salvo’</a:t>
            </a:r>
            <a:endParaRPr lang="it-IT" sz="4400" i="1" dirty="0">
              <a:ln/>
              <a:solidFill>
                <a:schemeClr val="bg1"/>
              </a:solidFill>
              <a:latin typeface="Cartoon" pitchFamily="2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5F55B0E-6FEA-AC67-79BF-F0EDAAAC44AD}"/>
              </a:ext>
            </a:extLst>
          </p:cNvPr>
          <p:cNvSpPr/>
          <p:nvPr/>
        </p:nvSpPr>
        <p:spPr>
          <a:xfrm>
            <a:off x="0" y="312794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spc="50" dirty="0">
                <a:ln w="19050" cmpd="sng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85958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lipart, illustrazion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EF185338-B11C-C05A-05E9-6CEC51C0C5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82" y="510363"/>
            <a:ext cx="5270835" cy="6134986"/>
          </a:xfrm>
          <a:prstGeom prst="rect">
            <a:avLst/>
          </a:prstGeom>
        </p:spPr>
      </p:pic>
      <p:pic>
        <p:nvPicPr>
          <p:cNvPr id="2" name="20th Century Fox Intro HD">
            <a:hlinkClick r:id="" action="ppaction://media"/>
            <a:extLst>
              <a:ext uri="{FF2B5EF4-FFF2-40B4-BE49-F238E27FC236}">
                <a16:creationId xmlns:a16="http://schemas.microsoft.com/office/drawing/2014/main" id="{5CD23E20-815E-32C0-DF78-344EE32ED5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673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42A9E3-036A-9120-1B67-570063E7F15F}"/>
              </a:ext>
            </a:extLst>
          </p:cNvPr>
          <p:cNvSpPr txBox="1"/>
          <p:nvPr/>
        </p:nvSpPr>
        <p:spPr>
          <a:xfrm>
            <a:off x="0" y="4328920"/>
            <a:ext cx="12192000" cy="24814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3800" b="1" cap="small" spc="50" dirty="0">
                <a:ln w="28575" cmpd="sng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nka" pitchFamily="50" charset="0"/>
              </a:rPr>
              <a:t>il Manuale</a:t>
            </a:r>
            <a:endParaRPr lang="it-IT" sz="213200" b="1" cap="small" spc="50" dirty="0">
              <a:ln w="28575" cmpd="sng">
                <a:noFill/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nka" pitchFamily="50" charset="0"/>
            </a:endParaRPr>
          </a:p>
        </p:txBody>
      </p:sp>
      <p:pic>
        <p:nvPicPr>
          <p:cNvPr id="3" name="Immagine 2" descr="Immagine che contiene testo, schermata, logo, grafica&#10;&#10;Il contenuto generato dall'IA potrebbe non essere corretto.">
            <a:extLst>
              <a:ext uri="{FF2B5EF4-FFF2-40B4-BE49-F238E27FC236}">
                <a16:creationId xmlns:a16="http://schemas.microsoft.com/office/drawing/2014/main" id="{792563CC-7052-7160-DA3E-28F62FB66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79" y="0"/>
            <a:ext cx="2956485" cy="5474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 descr="Immagine che contiene testo, Cellulare, schermata, logo&#10;&#10;Il contenuto generato dall'IA potrebbe non essere corretto.">
            <a:extLst>
              <a:ext uri="{FF2B5EF4-FFF2-40B4-BE49-F238E27FC236}">
                <a16:creationId xmlns:a16="http://schemas.microsoft.com/office/drawing/2014/main" id="{A9ECC606-81E4-A951-CD63-86E0E8813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25" y="2529080"/>
            <a:ext cx="4211625" cy="28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1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2026285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spc="50" dirty="0">
                <a:ln w="19050" cmpd="sng">
                  <a:noFill/>
                  <a:prstDash val="solid"/>
                </a:ln>
                <a:solidFill>
                  <a:srgbClr val="0070C0"/>
                </a:solidFill>
                <a:effectLst/>
                <a:latin typeface="Bebas" panose="020B0606020202050201" pitchFamily="34" charset="0"/>
              </a:rPr>
              <a:t>Appunti x il responsabile</a:t>
            </a:r>
            <a:endParaRPr lang="it-IT" sz="6600" b="1" cap="none" spc="0" dirty="0">
              <a:ln/>
              <a:solidFill>
                <a:srgbClr val="0070C0"/>
              </a:solidFill>
              <a:effectLst/>
              <a:latin typeface="Bubble 1" pitchFamily="2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106031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spc="50" dirty="0">
                <a:ln w="19050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Bebas" panose="020B0606020202050201" pitchFamily="34" charset="0"/>
              </a:rPr>
              <a:t>Il </a:t>
            </a:r>
            <a:r>
              <a:rPr lang="it-IT" sz="5400" b="1" spc="50" dirty="0" err="1">
                <a:ln w="19050" cmpd="sng">
                  <a:noFill/>
                  <a:prstDash val="solid"/>
                </a:ln>
                <a:solidFill>
                  <a:srgbClr val="00B050"/>
                </a:solidFill>
                <a:effectLst/>
                <a:latin typeface="Bebas" panose="020B0606020202050201" pitchFamily="34" charset="0"/>
              </a:rPr>
              <a:t>pre</a:t>
            </a:r>
            <a:r>
              <a:rPr lang="it-IT" sz="5400" b="1" spc="50" dirty="0" err="1">
                <a:ln w="19050" cmpd="sng">
                  <a:noFill/>
                  <a:prstDash val="solid"/>
                </a:ln>
                <a:solidFill>
                  <a:srgbClr val="00B050"/>
                </a:solidFill>
                <a:latin typeface="Bebas" panose="020B0606020202050201" pitchFamily="34" charset="0"/>
              </a:rPr>
              <a:t>grest</a:t>
            </a:r>
            <a:endParaRPr lang="it-IT" sz="5400" b="1" spc="50" dirty="0">
              <a:ln w="19050" cmpd="sng">
                <a:noFill/>
                <a:prstDash val="solid"/>
              </a:ln>
              <a:solidFill>
                <a:srgbClr val="00B050"/>
              </a:solidFill>
              <a:effectLst/>
              <a:latin typeface="Bebas" panose="020B0606020202050201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128633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spc="50" dirty="0">
                <a:ln w="19050" cmpd="sng">
                  <a:noFill/>
                  <a:prstDash val="solid"/>
                </a:ln>
                <a:solidFill>
                  <a:srgbClr val="FF7C80"/>
                </a:solidFill>
                <a:latin typeface="Bebas" panose="020B0606020202050201" pitchFamily="34" charset="0"/>
              </a:rPr>
              <a:t>Nel cuore del testo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FE76180-C958-886C-0B83-F9CD6288D7CD}"/>
              </a:ext>
            </a:extLst>
          </p:cNvPr>
          <p:cNvSpPr/>
          <p:nvPr/>
        </p:nvSpPr>
        <p:spPr>
          <a:xfrm>
            <a:off x="0" y="393706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spc="50" dirty="0">
                <a:ln w="19050" cmpd="sng">
                  <a:noFill/>
                  <a:prstDash val="solid"/>
                </a:ln>
                <a:solidFill>
                  <a:schemeClr val="accent4"/>
                </a:solidFill>
                <a:effectLst/>
                <a:latin typeface="Bebas" panose="020B0606020202050201" pitchFamily="34" charset="0"/>
              </a:rPr>
              <a:t>Nel cuore del grest</a:t>
            </a:r>
            <a:endParaRPr lang="it-IT" sz="6600" b="1" cap="none" spc="0" dirty="0">
              <a:ln/>
              <a:solidFill>
                <a:schemeClr val="accent4"/>
              </a:solidFill>
              <a:effectLst/>
              <a:latin typeface="Bubble 1" pitchFamily="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5BCE221-096D-3C1A-2E66-8C5F9E74454E}"/>
              </a:ext>
            </a:extLst>
          </p:cNvPr>
          <p:cNvSpPr/>
          <p:nvPr/>
        </p:nvSpPr>
        <p:spPr>
          <a:xfrm>
            <a:off x="0" y="499527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spc="50" dirty="0">
                <a:ln w="19050" cmpd="sng">
                  <a:noFill/>
                  <a:prstDash val="solid"/>
                </a:ln>
                <a:solidFill>
                  <a:schemeClr val="accent2"/>
                </a:solidFill>
                <a:effectLst/>
                <a:latin typeface="Bebas" panose="020B0606020202050201" pitchFamily="34" charset="0"/>
              </a:rPr>
              <a:t>Il cantastorie</a:t>
            </a:r>
            <a:endParaRPr lang="it-IT" sz="6600" b="1" cap="none" spc="0" dirty="0">
              <a:ln/>
              <a:solidFill>
                <a:schemeClr val="accent2"/>
              </a:solidFill>
              <a:effectLst/>
              <a:latin typeface="Bubble 1" pitchFamily="2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81AD554-73FE-92D7-C195-4FF0F25DD44C}"/>
              </a:ext>
            </a:extLst>
          </p:cNvPr>
          <p:cNvSpPr/>
          <p:nvPr/>
        </p:nvSpPr>
        <p:spPr>
          <a:xfrm>
            <a:off x="0" y="591860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spc="50" dirty="0">
                <a:ln w="19050" cmpd="sng">
                  <a:noFill/>
                  <a:prstDash val="solid"/>
                </a:ln>
                <a:solidFill>
                  <a:srgbClr val="FF66CC"/>
                </a:solidFill>
                <a:effectLst/>
                <a:latin typeface="Bebas" panose="020B0606020202050201" pitchFamily="34" charset="0"/>
              </a:rPr>
              <a:t>Gran finale</a:t>
            </a:r>
            <a:endParaRPr lang="it-IT" sz="6600" b="1" cap="none" spc="0" dirty="0">
              <a:ln/>
              <a:solidFill>
                <a:srgbClr val="FF66CC"/>
              </a:solidFill>
              <a:effectLst/>
              <a:latin typeface="Bubble 1" pitchFamily="2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962B8C3-0BB5-740D-C185-C84F4E2BE586}"/>
              </a:ext>
            </a:extLst>
          </p:cNvPr>
          <p:cNvSpPr/>
          <p:nvPr/>
        </p:nvSpPr>
        <p:spPr>
          <a:xfrm>
            <a:off x="0" y="2979440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5400" b="1" spc="50" dirty="0">
                <a:ln w="19050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Bebas" panose="020B0606020202050201" pitchFamily="34" charset="0"/>
              </a:rPr>
              <a:t>GRESTATE FAMILY</a:t>
            </a:r>
            <a:endParaRPr lang="it-IT" sz="6600" b="1" cap="none" spc="0" dirty="0">
              <a:ln/>
              <a:solidFill>
                <a:schemeClr val="bg2">
                  <a:lumMod val="25000"/>
                </a:schemeClr>
              </a:solidFill>
              <a:effectLst/>
              <a:latin typeface="Bubble 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4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228983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9600" b="1" spc="50" dirty="0">
                <a:ln w="19050" cmpd="sng">
                  <a:noFill/>
                  <a:prstDash val="solid"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LA STRUTTURA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020" y="1990085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dirty="0">
                <a:ln/>
                <a:solidFill>
                  <a:srgbClr val="002060"/>
                </a:solidFill>
                <a:latin typeface="Cartoon" pitchFamily="2" charset="0"/>
              </a:rPr>
              <a:t>Il GrEstate resta un’esperienza pensata per </a:t>
            </a:r>
          </a:p>
          <a:p>
            <a:pPr algn="ctr"/>
            <a:r>
              <a:rPr lang="it-IT" sz="4400" dirty="0">
                <a:ln/>
                <a:solidFill>
                  <a:srgbClr val="002060"/>
                </a:solidFill>
                <a:latin typeface="Cartoon" pitchFamily="2" charset="0"/>
              </a:rPr>
              <a:t>3 settimane, ma con qualche piccola </a:t>
            </a:r>
          </a:p>
          <a:p>
            <a:pPr algn="ctr"/>
            <a:r>
              <a:rPr lang="it-IT" sz="4400" dirty="0">
                <a:ln/>
                <a:solidFill>
                  <a:srgbClr val="002060"/>
                </a:solidFill>
                <a:latin typeface="Cartoon" pitchFamily="2" charset="0"/>
              </a:rPr>
              <a:t>variazione circa i 3 racconti.</a:t>
            </a:r>
            <a:endParaRPr lang="it-IT" sz="4400" dirty="0">
              <a:ln/>
              <a:solidFill>
                <a:schemeClr val="accent4">
                  <a:lumMod val="50000"/>
                </a:schemeClr>
              </a:solidFill>
              <a:latin typeface="Cartoon" pitchFamily="2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5E47B8B-6487-9F52-812E-29913969EECF}"/>
              </a:ext>
            </a:extLst>
          </p:cNvPr>
          <p:cNvGrpSpPr/>
          <p:nvPr/>
        </p:nvGrpSpPr>
        <p:grpSpPr>
          <a:xfrm>
            <a:off x="0" y="3867150"/>
            <a:ext cx="12200020" cy="2561749"/>
            <a:chOff x="0" y="3848100"/>
            <a:chExt cx="12200020" cy="2561749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BBE0D8B4-0487-BFF4-8CF8-533C4164A551}"/>
                </a:ext>
              </a:extLst>
            </p:cNvPr>
            <p:cNvSpPr txBox="1"/>
            <p:nvPr/>
          </p:nvSpPr>
          <p:spPr>
            <a:xfrm>
              <a:off x="0" y="3848100"/>
              <a:ext cx="12200020" cy="17352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IT" sz="8000" b="1" cap="small" spc="50" dirty="0">
                  <a:ln w="28575" cmpd="sng">
                    <a:noFill/>
                    <a:prstDash val="solid"/>
                  </a:ln>
                  <a:solidFill>
                    <a:srgbClr val="FF7C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anka" pitchFamily="50" charset="0"/>
                </a:rPr>
                <a:t>il Filo Rosso…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621206D2-F6DA-D159-292E-2659CC5F74FB}"/>
                </a:ext>
              </a:extLst>
            </p:cNvPr>
            <p:cNvSpPr txBox="1"/>
            <p:nvPr/>
          </p:nvSpPr>
          <p:spPr>
            <a:xfrm>
              <a:off x="2814638" y="4932521"/>
              <a:ext cx="6562724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t-IT" sz="8000" b="1" cap="small" spc="50" dirty="0">
                  <a:ln w="28575" cmpd="sng">
                    <a:noFill/>
                    <a:prstDash val="solid"/>
                  </a:ln>
                  <a:solidFill>
                    <a:srgbClr val="FF7C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anka" pitchFamily="50" charset="0"/>
                </a:rPr>
                <a:t>UMORE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018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228983"/>
            <a:ext cx="12192000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8000" b="1" spc="50" dirty="0">
                <a:ln w="19050" cmpd="sng">
                  <a:noFill/>
                  <a:prstDash val="solid"/>
                </a:ln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anose="020B0606020202050201" pitchFamily="34" charset="0"/>
              </a:rPr>
              <a:t>NOVITA’ DELLA STRUTTURA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020" y="2424425"/>
            <a:ext cx="121920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400" dirty="0">
                <a:ln/>
                <a:solidFill>
                  <a:schemeClr val="bg1"/>
                </a:solidFill>
                <a:latin typeface="Cartoon" pitchFamily="2" charset="0"/>
              </a:rPr>
              <a:t>A ciascun racconto è associato il percorso: </a:t>
            </a:r>
          </a:p>
          <a:p>
            <a:pPr algn="ctr"/>
            <a:r>
              <a:rPr lang="it-IT" sz="4400" dirty="0">
                <a:ln/>
                <a:solidFill>
                  <a:srgbClr val="FF7C80"/>
                </a:solidFill>
                <a:latin typeface="Cartoon" pitchFamily="2" charset="0"/>
              </a:rPr>
              <a:t>Vivi ogni Giorno</a:t>
            </a:r>
          </a:p>
          <a:p>
            <a:pPr algn="ctr"/>
            <a:r>
              <a:rPr lang="it-IT" sz="4400" dirty="0">
                <a:ln/>
                <a:solidFill>
                  <a:srgbClr val="FF7C80"/>
                </a:solidFill>
                <a:latin typeface="Cartoon" pitchFamily="2" charset="0"/>
              </a:rPr>
              <a:t>Prega ogni Giorno</a:t>
            </a:r>
          </a:p>
          <a:p>
            <a:pPr algn="ctr"/>
            <a:r>
              <a:rPr lang="it-IT" sz="4400" u="sng" dirty="0">
                <a:ln/>
                <a:solidFill>
                  <a:srgbClr val="FF7C80"/>
                </a:solidFill>
                <a:latin typeface="Cartoon" pitchFamily="2" charset="0"/>
              </a:rPr>
              <a:t>Fatti Piccolo - Fatti Grande</a:t>
            </a:r>
          </a:p>
          <a:p>
            <a:pPr algn="ctr"/>
            <a:r>
              <a:rPr lang="it-IT" sz="4400" dirty="0">
                <a:ln/>
                <a:solidFill>
                  <a:srgbClr val="FF7C80"/>
                </a:solidFill>
                <a:latin typeface="Cartoon" pitchFamily="2" charset="0"/>
              </a:rPr>
              <a:t>Il CantaStorie</a:t>
            </a:r>
          </a:p>
        </p:txBody>
      </p:sp>
    </p:spTree>
    <p:extLst>
      <p:ext uri="{BB962C8B-B14F-4D97-AF65-F5344CB8AC3E}">
        <p14:creationId xmlns:p14="http://schemas.microsoft.com/office/powerpoint/2010/main" val="14203038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Widescreen</PresentationFormat>
  <Paragraphs>183</Paragraphs>
  <Slides>31</Slides>
  <Notes>31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1" baseType="lpstr">
      <vt:lpstr>Blanka</vt:lpstr>
      <vt:lpstr>dandelion in the spring</vt:lpstr>
      <vt:lpstr>Calibri Light</vt:lpstr>
      <vt:lpstr>Bubble 1</vt:lpstr>
      <vt:lpstr>Bebas</vt:lpstr>
      <vt:lpstr>Arial</vt:lpstr>
      <vt:lpstr>Calibri</vt:lpstr>
      <vt:lpstr>Cartoon</vt:lpstr>
      <vt:lpstr>JFRockSolid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Guasco</dc:creator>
  <cp:lastModifiedBy>Michele Guasco</cp:lastModifiedBy>
  <cp:revision>92</cp:revision>
  <cp:lastPrinted>2023-04-14T12:16:32Z</cp:lastPrinted>
  <dcterms:created xsi:type="dcterms:W3CDTF">2014-04-24T13:38:09Z</dcterms:created>
  <dcterms:modified xsi:type="dcterms:W3CDTF">2025-04-13T07:59:38Z</dcterms:modified>
</cp:coreProperties>
</file>