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65" r:id="rId4"/>
    <p:sldId id="258" r:id="rId5"/>
    <p:sldId id="290" r:id="rId6"/>
    <p:sldId id="291" r:id="rId7"/>
    <p:sldId id="277" r:id="rId8"/>
    <p:sldId id="285" r:id="rId9"/>
    <p:sldId id="280" r:id="rId10"/>
    <p:sldId id="292" r:id="rId11"/>
    <p:sldId id="293" r:id="rId12"/>
    <p:sldId id="283" r:id="rId13"/>
    <p:sldId id="288" r:id="rId14"/>
    <p:sldId id="275" r:id="rId15"/>
    <p:sldId id="260" r:id="rId16"/>
    <p:sldId id="268" r:id="rId17"/>
    <p:sldId id="266" r:id="rId18"/>
  </p:sldIdLst>
  <p:sldSz cx="12192000" cy="6858000"/>
  <p:notesSz cx="6858000" cy="9144000"/>
  <p:embeddedFontLst>
    <p:embeddedFont>
      <p:font typeface="Bebas" panose="020B0606020202050201" pitchFamily="34" charset="0"/>
      <p:regular r:id="rId20"/>
    </p:embeddedFont>
    <p:embeddedFont>
      <p:font typeface="Blanka" pitchFamily="50" charset="0"/>
      <p:regular r:id="rId21"/>
    </p:embeddedFont>
    <p:embeddedFont>
      <p:font typeface="Bubble 1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rtoon" pitchFamily="2" charset="0"/>
      <p:regular r:id="rId29"/>
    </p:embeddedFont>
    <p:embeddedFont>
      <p:font typeface="dandelion in the spring" pitchFamily="2" charset="0"/>
      <p:regular r:id="rId30"/>
    </p:embeddedFont>
    <p:embeddedFont>
      <p:font typeface="JFRockSolid" panose="020B0604020202020204"/>
      <p:regular r:id="rId3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2829" autoAdjust="0"/>
  </p:normalViewPr>
  <p:slideViewPr>
    <p:cSldViewPr snapToGrid="0">
      <p:cViewPr>
        <p:scale>
          <a:sx n="60" d="100"/>
          <a:sy n="60" d="100"/>
        </p:scale>
        <p:origin x="168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810F9-8CB0-4309-A407-00C88B9B89B7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46D-AC4A-4AD2-A74F-0C5441FE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GrEstate 2023 dà il benvenuto a tutta l’equipe degli animatori del grest.</a:t>
            </a:r>
          </a:p>
          <a:p>
            <a:r>
              <a:rPr lang="it-IT" dirty="0"/>
              <a:t>Buon inizio, che sia per tutti un’esperienza fantastica.</a:t>
            </a:r>
          </a:p>
          <a:p>
            <a:endParaRPr lang="it-IT" dirty="0"/>
          </a:p>
          <a:p>
            <a:r>
              <a:rPr lang="it-IT" i="1" dirty="0"/>
              <a:t>Sarebbe opportuno leggere agli animatori il messaggio dell’Arcivescovo don Mimmo Battaglia che trovi nelle  pp. 5-6 del Manuale.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6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 questa slide puoi seguire le pagine 14-16 del Manuale.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75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Chiudilbecco, in tutti i racconti del GrEstate, è il simpatico pappagallo che rappresenta lo Spirito Santo.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32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53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16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471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Cosa è meglio se non un gran bel megafono per dare più voce alla propria voce? Ed è così che l’idea del logo del GrEstate 2023 prende forma e vita. Il filo conduttore resta sempre la salvezza, perciò non può mandare l’hashtag #SALVITUTTI e se hai un buon occhio e una buona memoria avrai notato anche che i colori utilizzati richiamano quelli del logo del GrEstate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La forma circolare lasciata dalla scia dell’aereoplanino sottolinea ancora di più che il PassaParola dovrà essere fino ai confini della terra.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1" dirty="0"/>
              <a:t>(pag. 9 del Manuale)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571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Facebook: </a:t>
            </a:r>
            <a:r>
              <a:rPr lang="it-IT" dirty="0"/>
              <a:t>https://www.facebook.com/GrEstate-400654109961177/</a:t>
            </a:r>
          </a:p>
          <a:p>
            <a:r>
              <a:rPr lang="it-IT" b="1" dirty="0"/>
              <a:t>YouTube: </a:t>
            </a:r>
            <a:r>
              <a:rPr lang="it-IT" dirty="0"/>
              <a:t>https://www.youtube.com/channel/UCP9i8j6-OrBy59OYrXAa0NQ</a:t>
            </a:r>
          </a:p>
          <a:p>
            <a:r>
              <a:rPr lang="it-IT" b="1" dirty="0"/>
              <a:t>Sito: </a:t>
            </a:r>
            <a:r>
              <a:rPr lang="it-IT" dirty="0"/>
              <a:t>http://www.grestate.it/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90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PassaParola </a:t>
            </a:r>
            <a:r>
              <a:rPr lang="it-IT" dirty="0"/>
              <a:t>è il terzo capitolo di un unico progetto che ha come tema la </a:t>
            </a:r>
            <a:r>
              <a:rPr lang="it-IT" b="1" dirty="0"/>
              <a:t>salvezza</a:t>
            </a:r>
            <a:r>
              <a:rPr lang="it-IT" dirty="0"/>
              <a:t>. </a:t>
            </a:r>
          </a:p>
          <a:p>
            <a:r>
              <a:rPr lang="it-IT" dirty="0"/>
              <a:t>Negli scorsi GrEstate, la salvezza era intesa come ciò che scaturisce dalla liberazione dopo la schiavitù ‘’Salvi Tutti’’. </a:t>
            </a:r>
          </a:p>
          <a:p>
            <a:r>
              <a:rPr lang="it-IT" dirty="0"/>
              <a:t>Ciò ripercorreva il racconto biblico </a:t>
            </a:r>
            <a:r>
              <a:rPr lang="it-IT" b="1" dirty="0"/>
              <a:t>dell’Esodo</a:t>
            </a:r>
            <a:r>
              <a:rPr lang="it-IT" dirty="0"/>
              <a:t> e del trionfo del popolo di Dio che ne esce vittorioso grazie al suo condottiero </a:t>
            </a:r>
            <a:r>
              <a:rPr lang="it-IT" b="0" dirty="0"/>
              <a:t>Mosè</a:t>
            </a:r>
            <a:r>
              <a:rPr lang="it-IT" dirty="0"/>
              <a:t>.</a:t>
            </a:r>
          </a:p>
          <a:p>
            <a:r>
              <a:rPr lang="it-IT" dirty="0"/>
              <a:t>Poi in ‘’Piano Bi’’ la salvezza è approfondita come ciò che scaturisce dal sacrificio e questo inevitabilmente ci rimanda</a:t>
            </a:r>
          </a:p>
          <a:p>
            <a:r>
              <a:rPr lang="it-IT" dirty="0"/>
              <a:t>al </a:t>
            </a:r>
            <a:r>
              <a:rPr lang="it-IT" b="1" dirty="0"/>
              <a:t>Vangelo</a:t>
            </a:r>
            <a:r>
              <a:rPr lang="it-IT" dirty="0"/>
              <a:t> e alla storia di </a:t>
            </a:r>
            <a:r>
              <a:rPr lang="it-IT" b="1" dirty="0"/>
              <a:t>Gesù</a:t>
            </a:r>
            <a:r>
              <a:rPr lang="it-IT" dirty="0"/>
              <a:t>. Allo stesso modo Natan (GrEstate 2022) darà la sua vita per gli amici.</a:t>
            </a:r>
          </a:p>
          <a:p>
            <a:r>
              <a:rPr lang="it-IT" dirty="0"/>
              <a:t>Quest’anno la salvezza continua perché la morte non vince la vita, e questo bisogna raccontarlo a tutti… </a:t>
            </a:r>
            <a:r>
              <a:rPr lang="it-IT" b="1" dirty="0"/>
              <a:t>PassaParola.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5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Approfondisci con pagina 8 e 9 del Manuale.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53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questa slide puoi seguire le pagine 13-16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74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questa slide puoi seguire le pagine 13-16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2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questa slide puoi seguire le pagine 13-16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27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 questa slide puoi seguire le pagine 13-16 del Manuale.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34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GrEstate 2023 non ha il racconto come per le edizioni precedenti, ma è stato dato più spazio al Copione del CantaStorie. </a:t>
            </a:r>
          </a:p>
          <a:p>
            <a:r>
              <a:rPr lang="it-IT" dirty="0"/>
              <a:t>Trovi tutte le indicazioni circa il CantaStorie nel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728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Per questa slide puoi seguire le pagine 14-16 del Manuale.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24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91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3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2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26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F903-1BAD-4035-9189-1E980C4DBC18}" type="datetimeFigureOut">
              <a:rPr lang="it-IT" smtClean="0"/>
              <a:t>18/03/2023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193447"/>
            <a:ext cx="121920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800" b="1" cap="small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G</a:t>
            </a:r>
            <a:r>
              <a:rPr lang="it-IT" sz="15800" b="1" cap="small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R</a:t>
            </a:r>
            <a:r>
              <a:rPr lang="it-IT" sz="13800" b="1" cap="small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E</a:t>
            </a:r>
            <a:r>
              <a:rPr lang="it-IT" sz="16800" b="1" cap="small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s</a:t>
            </a:r>
            <a:r>
              <a:rPr lang="it-IT" sz="13800" b="1" cap="small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tate</a:t>
            </a:r>
            <a:r>
              <a:rPr lang="it-IT" sz="10800" b="1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2</a:t>
            </a:r>
            <a:r>
              <a:rPr lang="it-IT" sz="13800" b="1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0</a:t>
            </a:r>
            <a:r>
              <a:rPr lang="it-IT" sz="15800" b="1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lanka" pitchFamily="50" charset="0"/>
              </a:rPr>
              <a:t>2</a:t>
            </a:r>
            <a:r>
              <a:rPr lang="it-IT" sz="18800" b="1" spc="5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lanka" pitchFamily="50" charset="0"/>
              </a:rPr>
              <a:t>3</a:t>
            </a:r>
            <a:endParaRPr lang="it-IT" sz="18800" b="1" spc="50" dirty="0">
              <a:ln w="28575" cmpd="sng">
                <a:solidFill>
                  <a:srgbClr val="FFC00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lanka" pitchFamily="50" charset="0"/>
            </a:endParaRPr>
          </a:p>
          <a:p>
            <a:pPr algn="ctr">
              <a:lnSpc>
                <a:spcPct val="150000"/>
              </a:lnSpc>
            </a:pPr>
            <a:r>
              <a:rPr lang="it-IT" sz="8800" b="1" spc="50" dirty="0">
                <a:ln w="2857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Blanka" pitchFamily="50" charset="0"/>
              </a:rPr>
              <a:t>presenta</a:t>
            </a:r>
            <a:endParaRPr lang="it-IT" sz="13800" b="1" spc="50" dirty="0">
              <a:ln w="2857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FFC000"/>
              </a:solidFill>
              <a:effectLst/>
              <a:latin typeface="Blanka" pitchFamily="50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471C832-DEE5-98CB-E65D-4FEA59180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85" y="155626"/>
            <a:ext cx="3639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8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I protagonisti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8810" y="1312322"/>
            <a:ext cx="1157438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Così come per i due discepoli del racconto di Luca, anche i nostri amici del GrEstate 2023 vivono la tristezza dell’amico perduto: Natan.</a:t>
            </a:r>
          </a:p>
          <a:p>
            <a:pPr algn="just"/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Nel GrEstate 2022, ‘Piano Bi’ </a:t>
            </a:r>
            <a:r>
              <a:rPr lang="it-IT" sz="3200" dirty="0">
                <a:ln/>
                <a:solidFill>
                  <a:srgbClr val="C00000"/>
                </a:solidFill>
                <a:latin typeface="Cartoon" pitchFamily="2" charset="0"/>
              </a:rPr>
              <a:t>Natan</a:t>
            </a:r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 darà la sua vita per la pace dei due popoli in conflitto.</a:t>
            </a:r>
          </a:p>
          <a:p>
            <a:pPr algn="just"/>
            <a:endParaRPr lang="it-IT" sz="3200" dirty="0">
              <a:ln/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  <a:p>
            <a:pPr algn="just"/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Ai nostri amici si aggiungerà un nuovo personaggio, </a:t>
            </a:r>
            <a:r>
              <a:rPr lang="it-IT" sz="3200" dirty="0">
                <a:ln/>
                <a:solidFill>
                  <a:srgbClr val="C00000"/>
                </a:solidFill>
                <a:latin typeface="Cartoon" pitchFamily="2" charset="0"/>
              </a:rPr>
              <a:t>Ruben</a:t>
            </a:r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 che diventerà il nuovo protagonista.</a:t>
            </a:r>
          </a:p>
          <a:p>
            <a:pPr algn="just"/>
            <a:endParaRPr lang="it-IT" sz="3200" dirty="0">
              <a:ln/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  <a:p>
            <a:pPr algn="just"/>
            <a:r>
              <a:rPr lang="it-IT" sz="2800" i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Dal sito, nella sezione download, puoi scaricare il riassunto di Piano Bi del GrEstate 2022 così da poter stare al passo.</a:t>
            </a:r>
          </a:p>
        </p:txBody>
      </p:sp>
    </p:spTree>
    <p:extLst>
      <p:ext uri="{BB962C8B-B14F-4D97-AF65-F5344CB8AC3E}">
        <p14:creationId xmlns:p14="http://schemas.microsoft.com/office/powerpoint/2010/main" val="1647492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8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I protagonisti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99023" y="1312322"/>
            <a:ext cx="374182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Non solo </a:t>
            </a:r>
            <a:r>
              <a:rPr lang="it-IT" sz="3200" dirty="0">
                <a:ln/>
                <a:solidFill>
                  <a:srgbClr val="C00000"/>
                </a:solidFill>
                <a:latin typeface="Cartoon" pitchFamily="2" charset="0"/>
              </a:rPr>
              <a:t>Ruben</a:t>
            </a:r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 sarà il protagonista, ma con lui ci sarà anche </a:t>
            </a:r>
            <a:r>
              <a:rPr lang="it-IT" sz="3200" dirty="0">
                <a:ln/>
                <a:solidFill>
                  <a:srgbClr val="C00000"/>
                </a:solidFill>
                <a:latin typeface="Cartoon" pitchFamily="2" charset="0"/>
              </a:rPr>
              <a:t>Chiudilbecco</a:t>
            </a:r>
            <a:r>
              <a:rPr lang="it-IT" sz="32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 che quest’anno non interverrà in una fase critica del racconto, ma starà accanto ai nostri sin da subito.</a:t>
            </a:r>
            <a:endParaRPr lang="it-IT" sz="2800" i="1" dirty="0">
              <a:ln/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87AFFB5-F143-E794-B64B-9A58FBDFE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53" y="1716505"/>
            <a:ext cx="4377048" cy="3914347"/>
          </a:xfrm>
          <a:prstGeom prst="rect">
            <a:avLst/>
          </a:prstGeom>
        </p:spPr>
      </p:pic>
      <p:pic>
        <p:nvPicPr>
          <p:cNvPr id="6" name="Immagine 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7CD2A817-0F9C-7A19-4598-0545FF5C1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765" y="589164"/>
            <a:ext cx="4431788" cy="62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1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018743"/>
            <a:ext cx="717082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9600" cap="small" spc="50" dirty="0">
                <a:ln w="127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Bebas" panose="020B0606020202050201" pitchFamily="34" charset="0"/>
              </a:rPr>
              <a:t>CE LA FARANNO ?</a:t>
            </a:r>
            <a:endParaRPr lang="it-IT" sz="9600" cap="small" dirty="0">
              <a:ln w="12700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404" y="905639"/>
            <a:ext cx="644732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Chiudilbecco, Ruben e tutti gli altri amici non avranno vita facile, dovranno sia superare se stessi e i loro limiti, ma allo stesso tempo difendersi da terribile </a:t>
            </a:r>
            <a:r>
              <a:rPr lang="it-IT" sz="4000" dirty="0">
                <a:ln/>
                <a:solidFill>
                  <a:srgbClr val="C00000"/>
                </a:solidFill>
                <a:latin typeface="Cartoon" pitchFamily="2" charset="0"/>
              </a:rPr>
              <a:t>Zak</a:t>
            </a:r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 e i suoi scagnozzi.</a:t>
            </a:r>
          </a:p>
        </p:txBody>
      </p:sp>
      <p:pic>
        <p:nvPicPr>
          <p:cNvPr id="3" name="Immagine 2" descr="Immagine che contiene testo, giocattolo, bambola&#10;&#10;Descrizione generata automaticamente">
            <a:extLst>
              <a:ext uri="{FF2B5EF4-FFF2-40B4-BE49-F238E27FC236}">
                <a16:creationId xmlns:a16="http://schemas.microsoft.com/office/drawing/2014/main" id="{50ACF64E-DBE9-81CD-9A48-45EFD54E25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25" y="-20053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8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01874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cap="small" spc="50" dirty="0">
                <a:ln w="12700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/>
                <a:latin typeface="Bebas" panose="020B0606020202050201" pitchFamily="34" charset="0"/>
              </a:rPr>
              <a:t>CE LA FAREMO ?</a:t>
            </a:r>
            <a:endParaRPr lang="it-IT" sz="9600" cap="small" dirty="0">
              <a:ln w="12700"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6404" y="1475911"/>
            <a:ext cx="115791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E noi? Il GrEstate che stiamo mettendo su  con passione e dedizione, diventerà un’esperienza dove saranno protagonista</a:t>
            </a:r>
          </a:p>
          <a:p>
            <a:pPr algn="ctr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pace, gioia e armonia?</a:t>
            </a:r>
          </a:p>
        </p:txBody>
      </p:sp>
    </p:spTree>
    <p:extLst>
      <p:ext uri="{BB962C8B-B14F-4D97-AF65-F5344CB8AC3E}">
        <p14:creationId xmlns:p14="http://schemas.microsoft.com/office/powerpoint/2010/main" val="199946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E2FFB6C-7F24-4B8C-8AD4-5359439DBE8D}"/>
              </a:ext>
            </a:extLst>
          </p:cNvPr>
          <p:cNvSpPr/>
          <p:nvPr/>
        </p:nvSpPr>
        <p:spPr>
          <a:xfrm>
            <a:off x="0" y="259306"/>
            <a:ext cx="12192000" cy="538609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4400" b="1" cap="small" spc="50" dirty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Bebas" panose="020B0606020202050201" pitchFamily="34" charset="0"/>
              </a:rPr>
              <a:t>il Logo</a:t>
            </a:r>
            <a:endParaRPr lang="it-IT" sz="344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4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logo&#10;&#10;Descrizione generata automaticamente">
            <a:extLst>
              <a:ext uri="{FF2B5EF4-FFF2-40B4-BE49-F238E27FC236}">
                <a16:creationId xmlns:a16="http://schemas.microsoft.com/office/drawing/2014/main" id="{5A5C084D-4241-D8BF-C952-0A4F68613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6" y="277869"/>
            <a:ext cx="6931847" cy="630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5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201778"/>
            <a:ext cx="121920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Seguici su Facebook:</a:t>
            </a:r>
          </a:p>
          <a:p>
            <a:pPr algn="ctr"/>
            <a:r>
              <a:rPr lang="it-IT" sz="4400" u="sng" dirty="0">
                <a:solidFill>
                  <a:schemeClr val="accent1">
                    <a:lumMod val="75000"/>
                  </a:schemeClr>
                </a:solidFill>
                <a:latin typeface="Cartoon" pitchFamily="2" charset="0"/>
              </a:rPr>
              <a:t>GrEstate</a:t>
            </a:r>
          </a:p>
          <a:p>
            <a:pPr algn="ctr"/>
            <a:r>
              <a:rPr lang="it-IT" sz="4400" dirty="0"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Iscriviti al canale YouTube:</a:t>
            </a:r>
          </a:p>
          <a:p>
            <a:pPr algn="ctr"/>
            <a:r>
              <a:rPr lang="it-IT" sz="4400" u="sng" dirty="0">
                <a:ln w="19050">
                  <a:noFill/>
                </a:ln>
                <a:solidFill>
                  <a:srgbClr val="C00000"/>
                </a:solidFill>
                <a:latin typeface="Cartoon" pitchFamily="2" charset="0"/>
              </a:rPr>
              <a:t>GrEstate Con Noi</a:t>
            </a:r>
          </a:p>
          <a:p>
            <a:pPr algn="ctr"/>
            <a:r>
              <a:rPr lang="it-IT" sz="4400" dirty="0"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Visita il sito:</a:t>
            </a:r>
            <a:endParaRPr lang="it-IT" sz="4800" dirty="0"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  <a:p>
            <a:pPr algn="ctr"/>
            <a:r>
              <a:rPr lang="it-IT" sz="4800" u="sng" dirty="0">
                <a:solidFill>
                  <a:schemeClr val="accent4">
                    <a:lumMod val="75000"/>
                  </a:schemeClr>
                </a:solidFill>
                <a:latin typeface="Cartoon" pitchFamily="2" charset="0"/>
              </a:rPr>
              <a:t>www.grestate.it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98E41B-B727-46D0-B20D-F0E6F9D03C69}"/>
              </a:ext>
            </a:extLst>
          </p:cNvPr>
          <p:cNvSpPr/>
          <p:nvPr/>
        </p:nvSpPr>
        <p:spPr>
          <a:xfrm>
            <a:off x="-1" y="12310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cap="small" spc="50" dirty="0">
                <a:ln w="285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PROMEMORIA</a:t>
            </a:r>
            <a:endParaRPr lang="it-IT" sz="13800" cap="small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3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96256"/>
            <a:ext cx="121920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  <a:p>
            <a:pPr algn="ctr"/>
            <a:r>
              <a:rPr lang="it-IT" sz="4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JFRockSolid" pitchFamily="2" charset="0"/>
              </a:rPr>
              <a:t> </a:t>
            </a:r>
          </a:p>
          <a:p>
            <a:pPr algn="ctr"/>
            <a:endParaRPr lang="it-IT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JFRockSolid" pitchFamily="2" charset="0"/>
            </a:endParaRPr>
          </a:p>
          <a:p>
            <a:pPr algn="ctr"/>
            <a:endParaRPr lang="it-IT" sz="4800" b="1" dirty="0">
              <a:ln/>
              <a:solidFill>
                <a:schemeClr val="accent6">
                  <a:lumMod val="50000"/>
                </a:schemeClr>
              </a:solidFill>
              <a:latin typeface="JFRockSolid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8D1C92-FD57-4BB9-AF74-18B4FB84371F}"/>
              </a:ext>
            </a:extLst>
          </p:cNvPr>
          <p:cNvSpPr/>
          <p:nvPr/>
        </p:nvSpPr>
        <p:spPr>
          <a:xfrm>
            <a:off x="0" y="245744"/>
            <a:ext cx="12192000" cy="43396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cap="small" spc="50" dirty="0">
                <a:ln w="285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BUON GRESTATE</a:t>
            </a:r>
          </a:p>
          <a:p>
            <a:pPr algn="ctr"/>
            <a:r>
              <a:rPr lang="it-IT" sz="13800" cap="small" spc="50" dirty="0">
                <a:ln w="285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A  TUTTI</a:t>
            </a:r>
            <a:endParaRPr lang="it-IT" sz="13800" cap="small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808D91-62F7-49A3-9C37-EE96044B8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8" y="4349400"/>
            <a:ext cx="2636843" cy="24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logo&#10;&#10;Descrizione generata automaticamente">
            <a:extLst>
              <a:ext uri="{FF2B5EF4-FFF2-40B4-BE49-F238E27FC236}">
                <a16:creationId xmlns:a16="http://schemas.microsoft.com/office/drawing/2014/main" id="{667DDFD6-76ED-0B49-D019-77DD3C6DC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39" y="265289"/>
            <a:ext cx="6959521" cy="63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1229627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Annunciare la buona notizia che la vita continua</a:t>
            </a:r>
            <a:endParaRPr lang="it-IT" sz="4800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Cartoon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706758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ambientazione</a:t>
            </a:r>
          </a:p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5497605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Cartoon" pitchFamily="2" charset="0"/>
              </a:rPr>
              <a:t>Dai nostri giorni ci ritroveremo nell’ambientazione di Piano Bi ‘Salem City’ la citta dei cowboy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2475743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Slogan biblico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3418117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i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Fino ai confini della terra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31279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Tema e Obiettivo</a:t>
            </a:r>
          </a:p>
        </p:txBody>
      </p:sp>
    </p:spTree>
    <p:extLst>
      <p:ext uri="{BB962C8B-B14F-4D97-AF65-F5344CB8AC3E}">
        <p14:creationId xmlns:p14="http://schemas.microsoft.com/office/powerpoint/2010/main" val="285958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pregrest</a:t>
            </a:r>
            <a:endParaRPr lang="it-IT" sz="9600" b="1" spc="50" dirty="0">
              <a:ln w="1905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20" y="1990085"/>
            <a:ext cx="12192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accent3">
                    <a:lumMod val="50000"/>
                  </a:schemeClr>
                </a:solidFill>
                <a:latin typeface="Cartoon" pitchFamily="2" charset="0"/>
              </a:rPr>
              <a:t>COME CREDERANNO SE PRIMA NON NE AVRANNO SENTITTO PARLARE?</a:t>
            </a:r>
            <a:endParaRPr lang="it-IT" sz="4400" dirty="0">
              <a:ln/>
              <a:solidFill>
                <a:schemeClr val="accent4">
                  <a:lumMod val="75000"/>
                </a:schemeClr>
              </a:solidFill>
              <a:latin typeface="Cartoon" pitchFamily="2" charset="0"/>
            </a:endParaRPr>
          </a:p>
          <a:p>
            <a:pPr algn="ctr"/>
            <a:endParaRPr lang="it-IT" sz="4400" dirty="0">
              <a:ln/>
              <a:solidFill>
                <a:schemeClr val="accent4">
                  <a:lumMod val="75000"/>
                </a:schemeClr>
              </a:solidFill>
              <a:latin typeface="Cartoon" pitchFamily="2" charset="0"/>
            </a:endParaRPr>
          </a:p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Il grest è, per ciascuno e per la Comunità,</a:t>
            </a:r>
          </a:p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un evento straordinario e l’Equipe di Animatori</a:t>
            </a:r>
          </a:p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è il cuore di questa esperienza! </a:t>
            </a:r>
          </a:p>
        </p:txBody>
      </p:sp>
    </p:spTree>
    <p:extLst>
      <p:ext uri="{BB962C8B-B14F-4D97-AF65-F5344CB8AC3E}">
        <p14:creationId xmlns:p14="http://schemas.microsoft.com/office/powerpoint/2010/main" val="25201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pregrest</a:t>
            </a:r>
            <a:endParaRPr lang="it-IT" sz="9600" b="1" spc="50" dirty="0">
              <a:ln w="1905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20" y="2712575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L’esperienza del GrEstate 2023 propone degli obiettivi che rendono efficace e stimolante il percorso estivo. </a:t>
            </a:r>
          </a:p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Non è dunque organizzare giochi </a:t>
            </a:r>
          </a:p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e garantire divertimento!</a:t>
            </a:r>
          </a:p>
        </p:txBody>
      </p:sp>
    </p:spTree>
    <p:extLst>
      <p:ext uri="{BB962C8B-B14F-4D97-AF65-F5344CB8AC3E}">
        <p14:creationId xmlns:p14="http://schemas.microsoft.com/office/powerpoint/2010/main" val="137985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pregrest</a:t>
            </a:r>
            <a:endParaRPr lang="it-IT" sz="9600" b="1" spc="50" dirty="0">
              <a:ln w="1905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020" y="2712575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Il PreGrest aiuta l’Equipe Animatori ad attrezzarsi nel migliore dei modi a vivere e far vivere l’esperienza del GrEstate 2023</a:t>
            </a:r>
          </a:p>
        </p:txBody>
      </p:sp>
    </p:spTree>
    <p:extLst>
      <p:ext uri="{BB962C8B-B14F-4D97-AF65-F5344CB8AC3E}">
        <p14:creationId xmlns:p14="http://schemas.microsoft.com/office/powerpoint/2010/main" val="81894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Obiettivo </a:t>
            </a:r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pregrest</a:t>
            </a:r>
            <a:endParaRPr lang="it-IT" sz="9600" b="1" spc="50" dirty="0">
              <a:ln w="19050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1929123"/>
            <a:ext cx="1219200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b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L’Animatore del GrEstate 2023  dovrà fare </a:t>
            </a:r>
          </a:p>
          <a:p>
            <a:pPr algn="ctr"/>
            <a:r>
              <a:rPr lang="it-IT" sz="4400" b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di ogni occasione che il grest offre </a:t>
            </a:r>
          </a:p>
          <a:p>
            <a:pPr algn="ctr"/>
            <a:r>
              <a:rPr lang="it-IT" sz="4400" b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l’occasione per raccontare che </a:t>
            </a:r>
          </a:p>
          <a:p>
            <a:pPr algn="ctr"/>
            <a:r>
              <a:rPr lang="it-IT" sz="4400" b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Gesù ci vuole bene!</a:t>
            </a:r>
            <a:endParaRPr lang="it-IT" sz="5400" b="1" dirty="0">
              <a:ln/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  <a:p>
            <a:pPr algn="ctr"/>
            <a:r>
              <a:rPr lang="it-IT" sz="3600" b="1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dovrà innanzitutto fare…</a:t>
            </a:r>
          </a:p>
          <a:p>
            <a:pPr algn="ctr">
              <a:spcBef>
                <a:spcPts val="1200"/>
              </a:spcBef>
            </a:pPr>
            <a:r>
              <a:rPr lang="it-IT" sz="8000" dirty="0">
                <a:ln/>
                <a:solidFill>
                  <a:schemeClr val="accent4">
                    <a:lumMod val="50000"/>
                  </a:schemeClr>
                </a:solidFill>
                <a:latin typeface="Bebas" panose="020B0606020202050201" pitchFamily="34" charset="0"/>
              </a:rPr>
              <a:t>passaparola</a:t>
            </a:r>
          </a:p>
        </p:txBody>
      </p:sp>
    </p:spTree>
    <p:extLst>
      <p:ext uri="{BB962C8B-B14F-4D97-AF65-F5344CB8AC3E}">
        <p14:creationId xmlns:p14="http://schemas.microsoft.com/office/powerpoint/2010/main" val="395675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B5DBD03-F3DE-43AD-A91C-92F1A2367597}"/>
              </a:ext>
            </a:extLst>
          </p:cNvPr>
          <p:cNvSpPr/>
          <p:nvPr/>
        </p:nvSpPr>
        <p:spPr>
          <a:xfrm>
            <a:off x="0" y="242665"/>
            <a:ext cx="12192000" cy="64017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1500" b="1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Nel cuore</a:t>
            </a:r>
          </a:p>
          <a:p>
            <a:pPr algn="ctr"/>
            <a:r>
              <a:rPr lang="it-IT" sz="9600" b="1" cap="small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Bebas" panose="020B0606020202050201" pitchFamily="34" charset="0"/>
              </a:rPr>
              <a:t>del</a:t>
            </a:r>
          </a:p>
          <a:p>
            <a:pPr algn="ctr"/>
            <a:r>
              <a:rPr lang="it-IT" sz="19900" b="1" cap="small" spc="50" dirty="0">
                <a:ln w="19050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racconto</a:t>
            </a:r>
            <a:endParaRPr lang="it-IT" sz="13800" b="1" cap="small" dirty="0">
              <a:ln w="19050" cmpd="sng">
                <a:solidFill>
                  <a:srgbClr val="FFC00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9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800" b="1" spc="50" dirty="0">
                <a:ln w="19050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Bebas" panose="020B0606020202050201" pitchFamily="34" charset="0"/>
              </a:rPr>
              <a:t>Dalla tristezza alla danza</a:t>
            </a:r>
            <a:endParaRPr lang="it-IT" sz="13800" b="1" cap="small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dandelion in the spring" pitchFamily="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2662" y="1820971"/>
            <a:ext cx="1160245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Il racconto del GrEstate 2023 si affianca all’esperienza biblica dei discepoli di Emmaus.</a:t>
            </a:r>
          </a:p>
          <a:p>
            <a:pPr algn="just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I due discepoli, delusi e disperati per la morte del loro amico Gesù, lasciano i luoghi che ricordavano quell’esperienza ormai finita e fallita per fare ritorno alla vita di prima…</a:t>
            </a:r>
          </a:p>
          <a:p>
            <a:pPr algn="just"/>
            <a:r>
              <a:rPr lang="it-IT" sz="4000" dirty="0">
                <a:ln/>
                <a:solidFill>
                  <a:schemeClr val="accent4">
                    <a:lumMod val="50000"/>
                  </a:schemeClr>
                </a:solidFill>
                <a:latin typeface="Cartoon" pitchFamily="2" charset="0"/>
              </a:rPr>
              <a:t>Ma la loro storia avrà una svolta importantissima.</a:t>
            </a:r>
          </a:p>
        </p:txBody>
      </p:sp>
    </p:spTree>
    <p:extLst>
      <p:ext uri="{BB962C8B-B14F-4D97-AF65-F5344CB8AC3E}">
        <p14:creationId xmlns:p14="http://schemas.microsoft.com/office/powerpoint/2010/main" val="165348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889</Words>
  <Application>Microsoft Office PowerPoint</Application>
  <PresentationFormat>Widescreen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Blanka</vt:lpstr>
      <vt:lpstr>Arial</vt:lpstr>
      <vt:lpstr>JFRockSolid</vt:lpstr>
      <vt:lpstr>Bebas</vt:lpstr>
      <vt:lpstr>Cartoon</vt:lpstr>
      <vt:lpstr>Calibri</vt:lpstr>
      <vt:lpstr>Calibri Light</vt:lpstr>
      <vt:lpstr>dandelion in the spring</vt:lpstr>
      <vt:lpstr>Bubble 1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Guasco</dc:creator>
  <cp:lastModifiedBy>Michele Guasco</cp:lastModifiedBy>
  <cp:revision>71</cp:revision>
  <dcterms:created xsi:type="dcterms:W3CDTF">2014-04-24T13:38:09Z</dcterms:created>
  <dcterms:modified xsi:type="dcterms:W3CDTF">2023-03-18T11:29:29Z</dcterms:modified>
</cp:coreProperties>
</file>