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70" r:id="rId3"/>
    <p:sldId id="265" r:id="rId4"/>
    <p:sldId id="258" r:id="rId5"/>
    <p:sldId id="276" r:id="rId6"/>
    <p:sldId id="277" r:id="rId7"/>
    <p:sldId id="285" r:id="rId8"/>
    <p:sldId id="278" r:id="rId9"/>
    <p:sldId id="280" r:id="rId10"/>
    <p:sldId id="279" r:id="rId11"/>
    <p:sldId id="286" r:id="rId12"/>
    <p:sldId id="287" r:id="rId13"/>
    <p:sldId id="283" r:id="rId14"/>
    <p:sldId id="288" r:id="rId15"/>
    <p:sldId id="275" r:id="rId16"/>
    <p:sldId id="260" r:id="rId17"/>
    <p:sldId id="268" r:id="rId18"/>
    <p:sldId id="266" r:id="rId19"/>
  </p:sldIdLst>
  <p:sldSz cx="12192000" cy="6858000"/>
  <p:notesSz cx="6858000" cy="9144000"/>
  <p:embeddedFontLst>
    <p:embeddedFont>
      <p:font typeface="Bubble 1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rtoon" pitchFamily="2" charset="0"/>
      <p:regular r:id="rId28"/>
    </p:embeddedFont>
    <p:embeddedFont>
      <p:font typeface="JFRockSolid" panose="020B0604020202020204"/>
      <p:regular r:id="rId29"/>
    </p:embeddedFont>
    <p:embeddedFont>
      <p:font typeface="Old Stamper" panose="02000500000000000000" pitchFamily="2" charset="0"/>
      <p:regular r:id="rId30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82829" autoAdjust="0"/>
  </p:normalViewPr>
  <p:slideViewPr>
    <p:cSldViewPr snapToGrid="0">
      <p:cViewPr varScale="1">
        <p:scale>
          <a:sx n="97" d="100"/>
          <a:sy n="97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810F9-8CB0-4309-A407-00C88B9B89B7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0D46D-AC4A-4AD2-A74F-0C5441FE4C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3638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GrEstate 2022 dà il benvenuto a tutta l’equipe degli animatori del grest.</a:t>
            </a:r>
          </a:p>
          <a:p>
            <a:r>
              <a:rPr lang="it-IT" dirty="0"/>
              <a:t>Buon inizio, che sia per tutti un’esperienza fantastica.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0D46D-AC4A-4AD2-A74F-0C5441FE4C3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760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Lara e Alex sono due figure chiave nel racconto. Lara è immagine di </a:t>
            </a:r>
            <a:r>
              <a:rPr lang="it-IT" b="1" dirty="0"/>
              <a:t>Maria, la mamma di Gesù, </a:t>
            </a:r>
          </a:p>
          <a:p>
            <a:r>
              <a:rPr lang="it-IT" dirty="0"/>
              <a:t>mentre in Alex si intravede la personalità di </a:t>
            </a:r>
            <a:r>
              <a:rPr lang="it-IT" b="1" dirty="0"/>
              <a:t>Giovanni il Battista</a:t>
            </a:r>
            <a:r>
              <a:rPr lang="it-IT" dirty="0"/>
              <a:t>, colui che apre e prepara la strada a Gesù e alla sua missione.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0D46D-AC4A-4AD2-A74F-0C5441FE4C3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549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Nel racconto sarà svelato il </a:t>
            </a:r>
            <a:r>
              <a:rPr lang="it-IT" b="1" dirty="0"/>
              <a:t>segreto</a:t>
            </a:r>
            <a:r>
              <a:rPr lang="it-IT" dirty="0"/>
              <a:t> della misteriosa </a:t>
            </a:r>
            <a:r>
              <a:rPr lang="it-IT" b="1" dirty="0"/>
              <a:t>nascita di Natan </a:t>
            </a:r>
          </a:p>
          <a:p>
            <a:r>
              <a:rPr lang="it-IT" dirty="0"/>
              <a:t>ed ovviamente quando si parla di misterioso non può non esserci lo zampino di </a:t>
            </a:r>
            <a:r>
              <a:rPr lang="it-IT" b="1" dirty="0"/>
              <a:t>Chiudilbecco</a:t>
            </a:r>
            <a:r>
              <a:rPr lang="it-IT" dirty="0"/>
              <a:t>.</a:t>
            </a:r>
          </a:p>
          <a:p>
            <a:r>
              <a:rPr lang="it-IT" dirty="0"/>
              <a:t>Quella parte del racconto aprirà al bizzarro scenario di una danza </a:t>
            </a:r>
            <a:r>
              <a:rPr lang="it-IT" b="1" i="1" dirty="0"/>
              <a:t>I sette passi della fede</a:t>
            </a:r>
            <a:r>
              <a:rPr lang="it-IT" b="1" i="0" dirty="0"/>
              <a:t> </a:t>
            </a:r>
          </a:p>
          <a:p>
            <a:r>
              <a:rPr lang="it-IT" i="0" dirty="0"/>
              <a:t>che puoi trovare tra i bans del GrEstate 2022.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0D46D-AC4A-4AD2-A74F-0C5441FE4C3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893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0D46D-AC4A-4AD2-A74F-0C5441FE4C3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1535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0D46D-AC4A-4AD2-A74F-0C5441FE4C3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1164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0D46D-AC4A-4AD2-A74F-0C5441FE4C3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471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Il </a:t>
            </a:r>
            <a:r>
              <a:rPr lang="it-IT" b="1" dirty="0"/>
              <a:t>logo</a:t>
            </a:r>
            <a:r>
              <a:rPr lang="it-IT" dirty="0"/>
              <a:t> del GrEstate 2022, con il suo </a:t>
            </a:r>
            <a:r>
              <a:rPr lang="it-IT" b="1" dirty="0"/>
              <a:t>cactus</a:t>
            </a:r>
            <a:r>
              <a:rPr lang="it-IT" dirty="0"/>
              <a:t>, ci riporta nel deserto e nel vecchio West, due luoghi in cui esso cresce.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Il nostro cactus è però del tutto particolare perché prende la sua forma dalla </a:t>
            </a:r>
            <a:r>
              <a:rPr lang="it-IT" b="1" dirty="0"/>
              <a:t>croce</a:t>
            </a:r>
            <a:r>
              <a:rPr lang="it-IT" dirty="0"/>
              <a:t> che per i cristiani è simbolo di salvezza e ricorda il sacrificio di Gesù.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La fascia </a:t>
            </a:r>
            <a:r>
              <a:rPr lang="it-IT" b="1" dirty="0"/>
              <a:t>rossa</a:t>
            </a:r>
            <a:r>
              <a:rPr lang="it-IT" dirty="0"/>
              <a:t> rappresenta proprio il sacrificio, un concetto che il colore rosso rende alla perfezione e che nella liturgia indica il martirio.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Ancora una volta quest’anno l’obiettivo sarà fare </a:t>
            </a:r>
            <a:r>
              <a:rPr lang="it-IT" b="1" i="1" dirty="0"/>
              <a:t>#SalviTutti</a:t>
            </a:r>
            <a:r>
              <a:rPr lang="it-IT" dirty="0"/>
              <a:t>... ma non basterà perché occorrerà un vero e proprio... </a:t>
            </a:r>
            <a:r>
              <a:rPr lang="it-IT" b="1" dirty="0"/>
              <a:t>Piano Bi!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i="1" dirty="0"/>
              <a:t>(pag. 7 del Manuale)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0D46D-AC4A-4AD2-A74F-0C5441FE4C3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3571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Facebook: </a:t>
            </a:r>
            <a:r>
              <a:rPr lang="it-IT" dirty="0"/>
              <a:t>https://www.facebook.com/GrEstate-400654109961177/</a:t>
            </a:r>
          </a:p>
          <a:p>
            <a:r>
              <a:rPr lang="it-IT" b="1" dirty="0"/>
              <a:t>YouTube: </a:t>
            </a:r>
            <a:r>
              <a:rPr lang="it-IT" dirty="0"/>
              <a:t>https://www.youtube.com/channel/UCP9i8j6-OrBy59OYrXAa0NQ</a:t>
            </a:r>
          </a:p>
          <a:p>
            <a:r>
              <a:rPr lang="it-IT" b="1" dirty="0"/>
              <a:t>Sito: </a:t>
            </a:r>
            <a:r>
              <a:rPr lang="it-IT" dirty="0"/>
              <a:t>http://www.grestate.it/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0D46D-AC4A-4AD2-A74F-0C5441FE4C3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390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0D46D-AC4A-4AD2-A74F-0C5441FE4C3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360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filastrocca che chiude il racconto del GrEstate 2022 sintetizza tutto il programma di Piano Bi.</a:t>
            </a:r>
          </a:p>
          <a:p>
            <a:r>
              <a:rPr lang="it-IT" i="1" dirty="0"/>
              <a:t>Non ti sembra che potresti leggerla anche in merito al Vangelo e a Gesù?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0D46D-AC4A-4AD2-A74F-0C5441FE4C3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0132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Approfondisci con pagina 6 e 7 del Manuale.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0D46D-AC4A-4AD2-A74F-0C5441FE4C3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653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 questa slide puoi seguire pagina 12  e 13 del Manuale.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0D46D-AC4A-4AD2-A74F-0C5441FE4C3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374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0D46D-AC4A-4AD2-A74F-0C5441FE4C3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728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0D46D-AC4A-4AD2-A74F-0C5441FE4C3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3340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racconto del GrEstate 2022 si ambienterà in un villaggio indiano di nome </a:t>
            </a:r>
            <a:r>
              <a:rPr lang="it-IT" b="1" dirty="0"/>
              <a:t>Manha</a:t>
            </a:r>
            <a:r>
              <a:rPr lang="it-IT" dirty="0"/>
              <a:t> abitato dalla tribù dei goomanha</a:t>
            </a:r>
          </a:p>
          <a:p>
            <a:r>
              <a:rPr lang="it-IT" dirty="0"/>
              <a:t>e dalla citta di </a:t>
            </a:r>
            <a:r>
              <a:rPr lang="it-IT" b="1" dirty="0"/>
              <a:t>Salem City </a:t>
            </a:r>
            <a:r>
              <a:rPr lang="it-IT" dirty="0"/>
              <a:t>abitata dai cowboys.</a:t>
            </a:r>
          </a:p>
          <a:p>
            <a:r>
              <a:rPr lang="it-IT" dirty="0"/>
              <a:t>Il </a:t>
            </a:r>
            <a:r>
              <a:rPr lang="it-IT" b="1" dirty="0"/>
              <a:t>Vecchio Saloon </a:t>
            </a:r>
            <a:r>
              <a:rPr lang="it-IT" dirty="0"/>
              <a:t>sarà il luogo scelto dai nostri amici che diventerà la loro base.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0D46D-AC4A-4AD2-A74F-0C5441FE4C3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96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0D46D-AC4A-4AD2-A74F-0C5441FE4C3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241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Piano Bi </a:t>
            </a:r>
            <a:r>
              <a:rPr lang="it-IT" dirty="0"/>
              <a:t>è il secondo capitolo di un unico progetto che ha come tema la </a:t>
            </a:r>
            <a:r>
              <a:rPr lang="it-IT" b="1" dirty="0"/>
              <a:t>salvezza</a:t>
            </a:r>
            <a:r>
              <a:rPr lang="it-IT" dirty="0"/>
              <a:t>. </a:t>
            </a:r>
          </a:p>
          <a:p>
            <a:r>
              <a:rPr lang="it-IT" dirty="0"/>
              <a:t>Nel primo capitolo, quello dello scorso GrEstate, la salvezza era intesa come ciò che scaturisce dalla liberazione dopo la schiavitù.</a:t>
            </a:r>
          </a:p>
          <a:p>
            <a:r>
              <a:rPr lang="it-IT" dirty="0"/>
              <a:t>Ciò ripercorreva il racconto biblico </a:t>
            </a:r>
            <a:r>
              <a:rPr lang="it-IT" b="1" dirty="0"/>
              <a:t>dell’Esodo</a:t>
            </a:r>
            <a:r>
              <a:rPr lang="it-IT" dirty="0"/>
              <a:t> e del trionfo del popolo di Dio che ne esce vittorioso grazie al suo condottiero </a:t>
            </a:r>
            <a:r>
              <a:rPr lang="it-IT" b="1" dirty="0"/>
              <a:t>Mosè</a:t>
            </a:r>
            <a:r>
              <a:rPr lang="it-IT" dirty="0"/>
              <a:t>.</a:t>
            </a:r>
          </a:p>
          <a:p>
            <a:r>
              <a:rPr lang="it-IT" dirty="0"/>
              <a:t>Quest’anno invece, in Piano Bi la salvezza è approfondita come ciò che scaturisce dal sacrificio e questo inevitabilmente ci rimanda</a:t>
            </a:r>
          </a:p>
          <a:p>
            <a:r>
              <a:rPr lang="it-IT" dirty="0"/>
              <a:t>al </a:t>
            </a:r>
            <a:r>
              <a:rPr lang="it-IT" b="1" dirty="0"/>
              <a:t>Vangelo</a:t>
            </a:r>
            <a:r>
              <a:rPr lang="it-IT" dirty="0"/>
              <a:t> e alla storia di </a:t>
            </a:r>
            <a:r>
              <a:rPr lang="it-IT" b="1" dirty="0"/>
              <a:t>Gesù</a:t>
            </a:r>
            <a:r>
              <a:rPr lang="it-IT" dirty="0"/>
              <a:t>. Leggeremo dunque, nelle vicende di Natan, lo spirito pacifico e amorevole di Gesù.</a:t>
            </a:r>
          </a:p>
          <a:p>
            <a:r>
              <a:rPr lang="it-IT" dirty="0"/>
              <a:t>Sarà, infatti, con le armi dell’amore, che ristabilirà la pace!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80D46D-AC4A-4AD2-A74F-0C5441FE4C3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21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F903-1BAD-4035-9189-1E980C4DBC18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3544-6CCA-43C9-A511-49BA25F15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0697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F903-1BAD-4035-9189-1E980C4DBC18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3544-6CCA-43C9-A511-49BA25F15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915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F903-1BAD-4035-9189-1E980C4DBC18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3544-6CCA-43C9-A511-49BA25F15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2336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F903-1BAD-4035-9189-1E980C4DBC18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3544-6CCA-43C9-A511-49BA25F15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5274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F903-1BAD-4035-9189-1E980C4DBC18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3544-6CCA-43C9-A511-49BA25F15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36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F903-1BAD-4035-9189-1E980C4DBC18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3544-6CCA-43C9-A511-49BA25F15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3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F903-1BAD-4035-9189-1E980C4DBC18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3544-6CCA-43C9-A511-49BA25F15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326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F903-1BAD-4035-9189-1E980C4DBC18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3544-6CCA-43C9-A511-49BA25F15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639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F903-1BAD-4035-9189-1E980C4DBC18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3544-6CCA-43C9-A511-49BA25F15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3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F903-1BAD-4035-9189-1E980C4DBC18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3544-6CCA-43C9-A511-49BA25F15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626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6F903-1BAD-4035-9189-1E980C4DBC18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83544-6CCA-43C9-A511-49BA25F15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364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6F903-1BAD-4035-9189-1E980C4DBC18}" type="datetimeFigureOut">
              <a:rPr lang="it-IT" smtClean="0"/>
              <a:t>08/03/2022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83544-6CCA-43C9-A511-49BA25F15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94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658158"/>
            <a:ext cx="12192000" cy="54476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3800" b="1" cap="small" spc="50" dirty="0">
                <a:ln w="285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Western Swagger" panose="02000000000000000000" pitchFamily="2" charset="0"/>
              </a:rPr>
              <a:t>GrEstate</a:t>
            </a:r>
            <a:r>
              <a:rPr lang="it-IT" sz="13800" b="1" spc="50" dirty="0">
                <a:ln w="285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Western Swagger" panose="02000000000000000000" pitchFamily="2" charset="0"/>
              </a:rPr>
              <a:t> </a:t>
            </a:r>
            <a:r>
              <a:rPr lang="it-IT" sz="10800" b="1" spc="50" dirty="0">
                <a:ln w="285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Western Swagger" panose="02000000000000000000" pitchFamily="2" charset="0"/>
              </a:rPr>
              <a:t>2</a:t>
            </a:r>
            <a:r>
              <a:rPr lang="it-IT" sz="13800" b="1" spc="50" dirty="0">
                <a:ln w="285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Western Swagger" panose="02000000000000000000" pitchFamily="2" charset="0"/>
              </a:rPr>
              <a:t>0</a:t>
            </a:r>
            <a:r>
              <a:rPr lang="it-IT" sz="15800" b="1" spc="50" dirty="0">
                <a:ln w="285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Western Swagger" panose="02000000000000000000" pitchFamily="2" charset="0"/>
              </a:rPr>
              <a:t>2</a:t>
            </a:r>
            <a:r>
              <a:rPr lang="it-IT" sz="18800" b="1" spc="50" dirty="0">
                <a:ln w="285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Western Swagger" panose="02000000000000000000" pitchFamily="2" charset="0"/>
              </a:rPr>
              <a:t>2</a:t>
            </a:r>
          </a:p>
          <a:p>
            <a:pPr algn="ctr"/>
            <a:endParaRPr lang="it-IT" sz="7200" b="1" spc="50" dirty="0">
              <a:ln w="2857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/>
              <a:latin typeface="dandelion in the spring" pitchFamily="2" charset="0"/>
            </a:endParaRPr>
          </a:p>
          <a:p>
            <a:pPr algn="ctr"/>
            <a:r>
              <a:rPr lang="it-IT" sz="8800" b="1" spc="50" dirty="0">
                <a:ln w="285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Western Swagger" panose="02000000000000000000" pitchFamily="2" charset="0"/>
              </a:rPr>
              <a:t>presenta…</a:t>
            </a:r>
            <a:endParaRPr lang="it-IT" sz="13800" b="1" spc="50" dirty="0">
              <a:ln w="2857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/>
              <a:latin typeface="Western Swagge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03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36478"/>
            <a:ext cx="12192000" cy="221599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13800" cap="small" spc="50" dirty="0">
                <a:ln w="285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Western Swagger" panose="02000000000000000000" pitchFamily="2" charset="0"/>
              </a:rPr>
              <a:t>NATAN</a:t>
            </a:r>
            <a:endParaRPr lang="it-IT" sz="13800" cap="small" dirty="0">
              <a:ln w="28575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effectLst/>
              <a:latin typeface="Western Swagger" panose="02000000000000000000" pitchFamily="2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9306461-E43F-440B-8D1E-90443310F107}"/>
              </a:ext>
            </a:extLst>
          </p:cNvPr>
          <p:cNvSpPr/>
          <p:nvPr/>
        </p:nvSpPr>
        <p:spPr>
          <a:xfrm>
            <a:off x="172139" y="2077216"/>
            <a:ext cx="7325031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it-IT" sz="3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rtoon" pitchFamily="2" charset="0"/>
              </a:rPr>
              <a:t>È il protagonista, affiancato sempre dal suo gruppo di amici. È un ragazzo curioso che vede sempre il buono negli altri, per questo non sempre ha il consenso dei suoi compagni. Tra gli accessori di Natan non possono mancare: la fascia rossa appartenente al nonno e una piuma azzurra, che scopriremo essere davvero speciale.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7671B29-2332-4BD2-A140-2570D44AF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68" y="36478"/>
            <a:ext cx="4061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1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36478"/>
            <a:ext cx="12192000" cy="221599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it-IT" sz="13800" cap="small" spc="50" dirty="0">
                <a:ln w="285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latin typeface="Western Swagger" panose="02000000000000000000" pitchFamily="2" charset="0"/>
              </a:rPr>
              <a:t>     VECCHI AMICI</a:t>
            </a:r>
            <a:endParaRPr lang="it-IT" sz="13800" cap="small" dirty="0">
              <a:ln w="28575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effectLst/>
              <a:latin typeface="Western Swagger" panose="02000000000000000000" pitchFamily="2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9306461-E43F-440B-8D1E-90443310F107}"/>
              </a:ext>
            </a:extLst>
          </p:cNvPr>
          <p:cNvSpPr/>
          <p:nvPr/>
        </p:nvSpPr>
        <p:spPr>
          <a:xfrm>
            <a:off x="2546555" y="2401620"/>
            <a:ext cx="6290149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it-IT" sz="3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rtoon" pitchFamily="2" charset="0"/>
              </a:rPr>
              <a:t>Alex e Lara sono due personaggi dello scorso GrEstate. Sì! Erano ragazzini, ma oggi: Lara è la mamma di Natan, mentre Alex è diventato un uomo saggio, pronto a difendere i più deboli e ad aiutare Natan a scoprire la sua missione. </a:t>
            </a:r>
          </a:p>
        </p:txBody>
      </p:sp>
      <p:pic>
        <p:nvPicPr>
          <p:cNvPr id="4" name="Immagine 3" descr="Immagine che contiene bambola&#10;&#10;Descrizione generata automaticamente">
            <a:extLst>
              <a:ext uri="{FF2B5EF4-FFF2-40B4-BE49-F238E27FC236}">
                <a16:creationId xmlns:a16="http://schemas.microsoft.com/office/drawing/2014/main" id="{C05F5EFB-DC6B-4D5E-9964-91242724AF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130" y="1337189"/>
            <a:ext cx="2384088" cy="5520811"/>
          </a:xfrm>
          <a:prstGeom prst="rect">
            <a:avLst/>
          </a:prstGeom>
        </p:spPr>
      </p:pic>
      <p:pic>
        <p:nvPicPr>
          <p:cNvPr id="8" name="Immagine 7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7A2E7EE5-1729-4D16-8135-A1F4240592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2" y="1484671"/>
            <a:ext cx="2166241" cy="537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73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36478"/>
            <a:ext cx="12192000" cy="221599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13800" cap="small" spc="50" dirty="0">
                <a:ln w="285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latin typeface="Western Swagger" panose="02000000000000000000" pitchFamily="2" charset="0"/>
              </a:rPr>
              <a:t>SOTTO LA SUA GUIDA</a:t>
            </a:r>
            <a:endParaRPr lang="it-IT" sz="13800" cap="small" dirty="0">
              <a:ln w="28575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effectLst/>
              <a:latin typeface="Western Swagger" panose="02000000000000000000" pitchFamily="2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9306461-E43F-440B-8D1E-90443310F107}"/>
              </a:ext>
            </a:extLst>
          </p:cNvPr>
          <p:cNvSpPr/>
          <p:nvPr/>
        </p:nvSpPr>
        <p:spPr>
          <a:xfrm>
            <a:off x="5663381" y="2252469"/>
            <a:ext cx="6290149" cy="42780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it-IT" sz="4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rtoon" pitchFamily="2" charset="0"/>
              </a:rPr>
              <a:t>Chiudilbecco</a:t>
            </a:r>
            <a:r>
              <a:rPr lang="it-IT" sz="32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rtoon" pitchFamily="2" charset="0"/>
              </a:rPr>
              <a:t>, il simpatico pappagallo di GrEstate è ormai conosciuto come lo Spirito Santo e in ogni racconto, al momento più opportuno, interviene per dare forza, coraggio, mettere pace… e tanto altro che scaturisce dalla sua inesauribile fantasia.</a:t>
            </a:r>
          </a:p>
        </p:txBody>
      </p:sp>
      <p:pic>
        <p:nvPicPr>
          <p:cNvPr id="3" name="Immagine 2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id="{2F7F3058-3A48-41F0-9B7F-2CE1E2C82A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15" b="4927"/>
          <a:stretch/>
        </p:blipFill>
        <p:spPr>
          <a:xfrm>
            <a:off x="161791" y="2122955"/>
            <a:ext cx="5019809" cy="448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0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5018743"/>
            <a:ext cx="12192000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9600" cap="small" spc="50" dirty="0">
                <a:ln w="12700" cmpd="sng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  <a:latin typeface="Old Stamper" panose="02000500000000000000" pitchFamily="2" charset="0"/>
              </a:rPr>
              <a:t>CE LA FARANNO ?</a:t>
            </a:r>
            <a:endParaRPr lang="it-IT" sz="9600" cap="small" dirty="0">
              <a:ln w="12700"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/>
              <a:latin typeface="Old Stamper" panose="02000500000000000000" pitchFamily="2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06404" y="905639"/>
            <a:ext cx="1157919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it-IT" sz="4000" dirty="0">
                <a:ln/>
                <a:solidFill>
                  <a:schemeClr val="accent2">
                    <a:lumMod val="50000"/>
                  </a:schemeClr>
                </a:solidFill>
                <a:latin typeface="Cartoon" pitchFamily="2" charset="0"/>
              </a:rPr>
              <a:t>Ecco, questi sono solo i personaggi chiave di Piano Bi!</a:t>
            </a:r>
          </a:p>
          <a:p>
            <a:pPr algn="just"/>
            <a:r>
              <a:rPr lang="it-IT" sz="4000" dirty="0">
                <a:ln/>
                <a:solidFill>
                  <a:schemeClr val="accent2">
                    <a:lumMod val="50000"/>
                  </a:schemeClr>
                </a:solidFill>
                <a:latin typeface="Cartoon" pitchFamily="2" charset="0"/>
              </a:rPr>
              <a:t>Altri amici, insieme con Natan, non vedono l’ora di riempire la nostra estate, ma un duro compito li aspetta: cercare la Pace laddove la guerra sembra per tutti la soluzione migliore…</a:t>
            </a:r>
          </a:p>
        </p:txBody>
      </p:sp>
    </p:spTree>
    <p:extLst>
      <p:ext uri="{BB962C8B-B14F-4D97-AF65-F5344CB8AC3E}">
        <p14:creationId xmlns:p14="http://schemas.microsoft.com/office/powerpoint/2010/main" val="1463685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5018743"/>
            <a:ext cx="12192000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9600" cap="small" spc="50" dirty="0">
                <a:ln w="12700" cmpd="sng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/>
                <a:latin typeface="Old Stamper" panose="02000500000000000000" pitchFamily="2" charset="0"/>
              </a:rPr>
              <a:t>CE LA FAREMO ?</a:t>
            </a:r>
            <a:endParaRPr lang="it-IT" sz="9600" cap="small" dirty="0">
              <a:ln w="12700"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/>
              <a:latin typeface="Old Stamper" panose="02000500000000000000" pitchFamily="2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06404" y="1475911"/>
            <a:ext cx="1157919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4000" dirty="0">
                <a:ln/>
                <a:solidFill>
                  <a:schemeClr val="accent2">
                    <a:lumMod val="50000"/>
                  </a:schemeClr>
                </a:solidFill>
                <a:latin typeface="Cartoon" pitchFamily="2" charset="0"/>
              </a:rPr>
              <a:t>E noi? Nel piccolo mondo estivo che stiamo mettendo su con passione e dedizione, siamo disposti a fare tutto, ma proprio tutto, affinché si respiri </a:t>
            </a:r>
          </a:p>
          <a:p>
            <a:pPr algn="ctr"/>
            <a:r>
              <a:rPr lang="it-IT" sz="4000" dirty="0">
                <a:ln/>
                <a:solidFill>
                  <a:schemeClr val="accent2">
                    <a:lumMod val="50000"/>
                  </a:schemeClr>
                </a:solidFill>
                <a:latin typeface="Cartoon" pitchFamily="2" charset="0"/>
              </a:rPr>
              <a:t>pace, gioia e armonia?</a:t>
            </a:r>
          </a:p>
        </p:txBody>
      </p:sp>
    </p:spTree>
    <p:extLst>
      <p:ext uri="{BB962C8B-B14F-4D97-AF65-F5344CB8AC3E}">
        <p14:creationId xmlns:p14="http://schemas.microsoft.com/office/powerpoint/2010/main" val="1999468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E2FFB6C-7F24-4B8C-8AD4-5359439DBE8D}"/>
              </a:ext>
            </a:extLst>
          </p:cNvPr>
          <p:cNvSpPr/>
          <p:nvPr/>
        </p:nvSpPr>
        <p:spPr>
          <a:xfrm>
            <a:off x="0" y="259306"/>
            <a:ext cx="12192000" cy="5386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34400" b="1" cap="small" spc="50" dirty="0">
                <a:ln w="285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Western Swagger" panose="02000000000000000000" pitchFamily="2" charset="0"/>
              </a:rPr>
              <a:t>il Logo</a:t>
            </a:r>
            <a:endParaRPr lang="it-IT" sz="34400" b="1" cap="small" dirty="0">
              <a:ln w="28575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effectLst/>
              <a:latin typeface="Western Swagge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644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id="{294072D7-9655-4C97-A963-407030AB6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451" y="574542"/>
            <a:ext cx="4895098" cy="570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54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2201778"/>
            <a:ext cx="12192000" cy="42165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44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rtoon" pitchFamily="2" charset="0"/>
              </a:rPr>
              <a:t>Seguici su Facebook:</a:t>
            </a:r>
          </a:p>
          <a:p>
            <a:pPr algn="ctr"/>
            <a:r>
              <a:rPr lang="it-IT" sz="4400" u="sng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Cartoon" pitchFamily="2" charset="0"/>
              </a:rPr>
              <a:t>GrEstate</a:t>
            </a:r>
          </a:p>
          <a:p>
            <a:pPr algn="ctr"/>
            <a:r>
              <a:rPr lang="it-IT" sz="44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rtoon" pitchFamily="2" charset="0"/>
              </a:rPr>
              <a:t>Iscriviti al canale YouTube:</a:t>
            </a:r>
          </a:p>
          <a:p>
            <a:pPr algn="ctr"/>
            <a:r>
              <a:rPr lang="it-IT" sz="4400" u="sng" dirty="0">
                <a:ln w="19050"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Cartoon" pitchFamily="2" charset="0"/>
              </a:rPr>
              <a:t>GrEstate Con Noi</a:t>
            </a:r>
          </a:p>
          <a:p>
            <a:pPr algn="ctr"/>
            <a:r>
              <a:rPr lang="it-IT" sz="44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rtoon" pitchFamily="2" charset="0"/>
              </a:rPr>
              <a:t>Visita il sito:</a:t>
            </a:r>
            <a:endParaRPr lang="it-IT" sz="4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Cartoon" pitchFamily="2" charset="0"/>
            </a:endParaRPr>
          </a:p>
          <a:p>
            <a:pPr algn="ctr"/>
            <a:r>
              <a:rPr lang="it-IT" sz="4800" u="sng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Cartoon" pitchFamily="2" charset="0"/>
              </a:rPr>
              <a:t>www.grestate.it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598E41B-B727-46D0-B20D-F0E6F9D03C69}"/>
              </a:ext>
            </a:extLst>
          </p:cNvPr>
          <p:cNvSpPr/>
          <p:nvPr/>
        </p:nvSpPr>
        <p:spPr>
          <a:xfrm>
            <a:off x="-1" y="123108"/>
            <a:ext cx="12192000" cy="221599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13800" cap="small" spc="50" dirty="0">
                <a:ln w="285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Western Swagger" panose="02000000000000000000" pitchFamily="2" charset="0"/>
              </a:rPr>
              <a:t>PROMEMORIA</a:t>
            </a:r>
            <a:endParaRPr lang="it-IT" sz="13800" cap="small" dirty="0">
              <a:ln w="28575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effectLst/>
              <a:latin typeface="Western Swagge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30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96256"/>
            <a:ext cx="12192000" cy="32932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it-IT" sz="7200" b="1" cap="none" spc="0" dirty="0">
              <a:ln/>
              <a:solidFill>
                <a:schemeClr val="bg1"/>
              </a:solidFill>
              <a:effectLst/>
              <a:latin typeface="Bubble 1" pitchFamily="2" charset="0"/>
            </a:endParaRPr>
          </a:p>
          <a:p>
            <a:pPr algn="ctr"/>
            <a:r>
              <a:rPr lang="it-IT" sz="44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JFRockSolid" pitchFamily="2" charset="0"/>
              </a:rPr>
              <a:t> </a:t>
            </a:r>
          </a:p>
          <a:p>
            <a:pPr algn="ctr"/>
            <a:endParaRPr lang="it-IT" sz="44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JFRockSolid" pitchFamily="2" charset="0"/>
            </a:endParaRPr>
          </a:p>
          <a:p>
            <a:pPr algn="ctr"/>
            <a:endParaRPr lang="it-IT" sz="4800" b="1" dirty="0">
              <a:ln/>
              <a:solidFill>
                <a:schemeClr val="accent6">
                  <a:lumMod val="50000"/>
                </a:schemeClr>
              </a:solidFill>
              <a:latin typeface="JFRockSolid" pitchFamily="2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18D1C92-FD57-4BB9-AF74-18B4FB84371F}"/>
              </a:ext>
            </a:extLst>
          </p:cNvPr>
          <p:cNvSpPr/>
          <p:nvPr/>
        </p:nvSpPr>
        <p:spPr>
          <a:xfrm>
            <a:off x="0" y="245744"/>
            <a:ext cx="12192000" cy="43396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13800" cap="small" spc="50" dirty="0">
                <a:ln w="285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Western Swagger" panose="02000000000000000000" pitchFamily="2" charset="0"/>
              </a:rPr>
              <a:t>BUON GRESTATE</a:t>
            </a:r>
          </a:p>
          <a:p>
            <a:pPr algn="ctr"/>
            <a:r>
              <a:rPr lang="it-IT" sz="13800" cap="small" spc="50" dirty="0">
                <a:ln w="285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Western Swagger" panose="02000000000000000000" pitchFamily="2" charset="0"/>
              </a:rPr>
              <a:t>A  TUTTI</a:t>
            </a:r>
            <a:endParaRPr lang="it-IT" sz="13800" cap="small" dirty="0">
              <a:ln w="28575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effectLst/>
              <a:latin typeface="Western Swagger" panose="02000000000000000000" pitchFamily="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1808D91-62F7-49A3-9C37-EE96044B8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94" y="4735605"/>
            <a:ext cx="1969012" cy="18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17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152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1229627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4800" dirty="0">
                <a:ln/>
                <a:solidFill>
                  <a:schemeClr val="accent2">
                    <a:lumMod val="50000"/>
                  </a:schemeClr>
                </a:solidFill>
                <a:latin typeface="Cartoon" pitchFamily="2" charset="0"/>
              </a:rPr>
              <a:t>La Salvezza che viene dal sacrificio</a:t>
            </a:r>
            <a:endParaRPr lang="it-IT" sz="4800" cap="none" spc="0" dirty="0">
              <a:ln/>
              <a:solidFill>
                <a:schemeClr val="accent2">
                  <a:lumMod val="50000"/>
                </a:schemeClr>
              </a:solidFill>
              <a:effectLst/>
              <a:latin typeface="Cartoon" pitchFamily="2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4706758"/>
            <a:ext cx="121920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6000" b="1" spc="50" dirty="0">
                <a:ln w="19050" cmpd="sng">
                  <a:noFill/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Old Stamper" panose="02000500000000000000" pitchFamily="2" charset="0"/>
              </a:rPr>
              <a:t>ambientazione</a:t>
            </a:r>
          </a:p>
          <a:p>
            <a:pPr algn="ctr"/>
            <a:endParaRPr lang="it-IT" sz="7200" b="1" cap="none" spc="0" dirty="0">
              <a:ln/>
              <a:solidFill>
                <a:schemeClr val="bg1"/>
              </a:solidFill>
              <a:effectLst/>
              <a:latin typeface="Bubble 1" pitchFamily="2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5655651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4000" cap="none" spc="0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rtoon" pitchFamily="2" charset="0"/>
              </a:rPr>
              <a:t>Tra Salem </a:t>
            </a:r>
            <a:r>
              <a:rPr lang="it-IT" sz="4000" dirty="0">
                <a:ln/>
                <a:solidFill>
                  <a:schemeClr val="accent4">
                    <a:lumMod val="60000"/>
                    <a:lumOff val="40000"/>
                  </a:schemeClr>
                </a:solidFill>
                <a:latin typeface="Cartoon" pitchFamily="2" charset="0"/>
              </a:rPr>
              <a:t>City e Manha – saremo tra cowboys e indiani</a:t>
            </a:r>
            <a:endParaRPr lang="it-IT" sz="4000" cap="none" spc="0" dirty="0">
              <a:ln/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rtoon" pitchFamily="2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2475743"/>
            <a:ext cx="12192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6000" b="1" spc="50" dirty="0">
                <a:ln w="1905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ld Stamper" panose="02000500000000000000" pitchFamily="2" charset="0"/>
              </a:rPr>
              <a:t>Slogan biblico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3418117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4400" i="1" dirty="0">
                <a:ln/>
                <a:solidFill>
                  <a:schemeClr val="accent2">
                    <a:lumMod val="50000"/>
                  </a:schemeClr>
                </a:solidFill>
                <a:latin typeface="Cartoon" pitchFamily="2" charset="0"/>
              </a:rPr>
              <a:t>dare la vita per i propri amici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0" y="312794"/>
            <a:ext cx="12192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spc="50" dirty="0">
                <a:ln w="1905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ld Stamper" panose="02000500000000000000" pitchFamily="2" charset="0"/>
              </a:rPr>
              <a:t>Tema e Obiettivo</a:t>
            </a:r>
          </a:p>
        </p:txBody>
      </p:sp>
    </p:spTree>
    <p:extLst>
      <p:ext uri="{BB962C8B-B14F-4D97-AF65-F5344CB8AC3E}">
        <p14:creationId xmlns:p14="http://schemas.microsoft.com/office/powerpoint/2010/main" val="2859585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228983"/>
            <a:ext cx="12192000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9600" b="1" spc="50" dirty="0" err="1">
                <a:ln w="1905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ld Stamper" panose="02000500000000000000" pitchFamily="2" charset="0"/>
              </a:rPr>
              <a:t>pregrest</a:t>
            </a:r>
            <a:endParaRPr lang="it-IT" sz="9600" b="1" spc="50" dirty="0">
              <a:ln w="19050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Old Stamper" panose="02000500000000000000" pitchFamily="2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8020" y="1990085"/>
            <a:ext cx="1219200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4400" dirty="0">
                <a:ln/>
                <a:solidFill>
                  <a:schemeClr val="accent3">
                    <a:lumMod val="50000"/>
                  </a:schemeClr>
                </a:solidFill>
                <a:latin typeface="Cartoon" pitchFamily="2" charset="0"/>
              </a:rPr>
              <a:t>TEMPO DI ALLENAMENTO E STRATEGIA</a:t>
            </a:r>
          </a:p>
          <a:p>
            <a:pPr algn="ctr"/>
            <a:r>
              <a:rPr lang="it-IT" sz="4400" dirty="0">
                <a:ln/>
                <a:solidFill>
                  <a:schemeClr val="bg1"/>
                </a:solidFill>
                <a:latin typeface="Cartoon" pitchFamily="2" charset="0"/>
              </a:rPr>
              <a:t>È impensabile per un atleta disputare una gara</a:t>
            </a:r>
          </a:p>
          <a:p>
            <a:pPr algn="ctr"/>
            <a:r>
              <a:rPr lang="it-IT" sz="4400" dirty="0">
                <a:ln/>
                <a:solidFill>
                  <a:schemeClr val="bg1"/>
                </a:solidFill>
                <a:latin typeface="Cartoon" pitchFamily="2" charset="0"/>
              </a:rPr>
              <a:t>importante senza un’adeguata preparazione.</a:t>
            </a:r>
          </a:p>
          <a:p>
            <a:pPr algn="ctr"/>
            <a:r>
              <a:rPr lang="it-IT" sz="4400" dirty="0">
                <a:ln/>
                <a:solidFill>
                  <a:schemeClr val="bg1"/>
                </a:solidFill>
                <a:latin typeface="Cartoon" pitchFamily="2" charset="0"/>
              </a:rPr>
              <a:t>Il grest è, per ciascuno e per la Comunità stessa,</a:t>
            </a:r>
          </a:p>
          <a:p>
            <a:pPr algn="ctr"/>
            <a:r>
              <a:rPr lang="it-IT" sz="4400" dirty="0">
                <a:ln/>
                <a:solidFill>
                  <a:schemeClr val="bg1"/>
                </a:solidFill>
                <a:latin typeface="Cartoon" pitchFamily="2" charset="0"/>
              </a:rPr>
              <a:t>un evento straordinario e l’Equipe di Animazione</a:t>
            </a:r>
          </a:p>
          <a:p>
            <a:pPr algn="ctr"/>
            <a:r>
              <a:rPr lang="it-IT" sz="4400" dirty="0">
                <a:ln/>
                <a:solidFill>
                  <a:schemeClr val="bg1"/>
                </a:solidFill>
                <a:latin typeface="Cartoon" pitchFamily="2" charset="0"/>
              </a:rPr>
              <a:t>ne è il cuore… Bisogna Prepararsi Adeguatamente!</a:t>
            </a:r>
          </a:p>
        </p:txBody>
      </p:sp>
    </p:spTree>
    <p:extLst>
      <p:ext uri="{BB962C8B-B14F-4D97-AF65-F5344CB8AC3E}">
        <p14:creationId xmlns:p14="http://schemas.microsoft.com/office/powerpoint/2010/main" val="2520180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36478"/>
            <a:ext cx="12192000" cy="280076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8800" b="1" spc="50" dirty="0">
                <a:ln w="1905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ld Stamper" panose="02000500000000000000" pitchFamily="2" charset="0"/>
              </a:rPr>
              <a:t>Inizia una nuova</a:t>
            </a:r>
          </a:p>
          <a:p>
            <a:pPr algn="ctr"/>
            <a:r>
              <a:rPr lang="it-IT" sz="8800" b="1" spc="50" dirty="0">
                <a:ln w="1905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ld Stamper" panose="02000500000000000000" pitchFamily="2" charset="0"/>
              </a:rPr>
              <a:t>avventura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3627008"/>
            <a:ext cx="121920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4400" dirty="0">
                <a:ln/>
                <a:solidFill>
                  <a:schemeClr val="accent5">
                    <a:lumMod val="20000"/>
                    <a:lumOff val="80000"/>
                  </a:schemeClr>
                </a:solidFill>
                <a:latin typeface="Cartoon" pitchFamily="2" charset="0"/>
              </a:rPr>
              <a:t>BISOGNA PORTARE </a:t>
            </a:r>
          </a:p>
          <a:p>
            <a:pPr algn="ctr"/>
            <a:r>
              <a:rPr lang="it-IT" sz="6000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Western Swagger" panose="02000000000000000000" pitchFamily="2" charset="0"/>
              </a:rPr>
              <a:t>TANTA VOGLIA DI COLLABORARE</a:t>
            </a:r>
            <a:endParaRPr lang="it-IT" sz="4400" dirty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5">
                  <a:lumMod val="20000"/>
                  <a:lumOff val="80000"/>
                </a:schemeClr>
              </a:solidFill>
              <a:latin typeface="Western Swagger" panose="02000000000000000000" pitchFamily="2" charset="0"/>
            </a:endParaRPr>
          </a:p>
          <a:p>
            <a:pPr algn="ctr"/>
            <a:r>
              <a:rPr lang="it-IT" sz="4400" dirty="0">
                <a:ln/>
                <a:solidFill>
                  <a:schemeClr val="accent5">
                    <a:lumMod val="20000"/>
                    <a:lumOff val="80000"/>
                  </a:schemeClr>
                </a:solidFill>
                <a:latin typeface="Cartoon" pitchFamily="2" charset="0"/>
              </a:rPr>
              <a:t>poi il </a:t>
            </a:r>
            <a:r>
              <a:rPr lang="it-IT" sz="4400" dirty="0" err="1">
                <a:ln/>
                <a:solidFill>
                  <a:schemeClr val="accent5">
                    <a:lumMod val="20000"/>
                    <a:lumOff val="80000"/>
                  </a:schemeClr>
                </a:solidFill>
                <a:latin typeface="Cartoon" pitchFamily="2" charset="0"/>
              </a:rPr>
              <a:t>preGrest</a:t>
            </a:r>
            <a:r>
              <a:rPr lang="it-IT" sz="4400" dirty="0">
                <a:ln/>
                <a:solidFill>
                  <a:schemeClr val="accent5">
                    <a:lumMod val="20000"/>
                    <a:lumOff val="80000"/>
                  </a:schemeClr>
                </a:solidFill>
                <a:latin typeface="Cartoon" pitchFamily="2" charset="0"/>
              </a:rPr>
              <a:t> cercherà </a:t>
            </a:r>
          </a:p>
          <a:p>
            <a:pPr algn="ctr"/>
            <a:r>
              <a:rPr lang="it-IT" sz="4400" dirty="0">
                <a:ln/>
                <a:solidFill>
                  <a:schemeClr val="accent5">
                    <a:lumMod val="20000"/>
                    <a:lumOff val="80000"/>
                  </a:schemeClr>
                </a:solidFill>
                <a:latin typeface="Cartoon" pitchFamily="2" charset="0"/>
              </a:rPr>
              <a:t>di attrezzarvi per il resto.</a:t>
            </a:r>
          </a:p>
        </p:txBody>
      </p:sp>
    </p:spTree>
    <p:extLst>
      <p:ext uri="{BB962C8B-B14F-4D97-AF65-F5344CB8AC3E}">
        <p14:creationId xmlns:p14="http://schemas.microsoft.com/office/powerpoint/2010/main" val="2658808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36478"/>
            <a:ext cx="12192000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9600" b="1" spc="50" dirty="0">
                <a:ln w="1905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ld Stamper" panose="02000500000000000000" pitchFamily="2" charset="0"/>
              </a:rPr>
              <a:t>obiettivo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2233926"/>
            <a:ext cx="121920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4400" b="1" dirty="0">
                <a:ln/>
                <a:solidFill>
                  <a:schemeClr val="accent2">
                    <a:lumMod val="50000"/>
                  </a:schemeClr>
                </a:solidFill>
                <a:latin typeface="Cartoon" pitchFamily="2" charset="0"/>
              </a:rPr>
              <a:t>L’esperienza del grest ha in sé il proposito</a:t>
            </a:r>
          </a:p>
          <a:p>
            <a:pPr algn="ctr"/>
            <a:r>
              <a:rPr lang="it-IT" sz="4400" b="1" dirty="0">
                <a:ln/>
                <a:solidFill>
                  <a:schemeClr val="accent2">
                    <a:lumMod val="50000"/>
                  </a:schemeClr>
                </a:solidFill>
                <a:latin typeface="Cartoon" pitchFamily="2" charset="0"/>
              </a:rPr>
              <a:t>di sviluppare e raggiungere diversi obiettivi, ma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it-IT" sz="5400" b="1" dirty="0">
                <a:ln/>
                <a:solidFill>
                  <a:schemeClr val="accent2">
                    <a:lumMod val="50000"/>
                  </a:schemeClr>
                </a:solidFill>
                <a:latin typeface="Cartoon" pitchFamily="2" charset="0"/>
              </a:rPr>
              <a:t>L’Animatore del GrEstate 2022</a:t>
            </a:r>
          </a:p>
          <a:p>
            <a:pPr algn="ctr"/>
            <a:r>
              <a:rPr lang="it-IT" sz="3600" b="1" dirty="0">
                <a:ln/>
                <a:solidFill>
                  <a:schemeClr val="accent2">
                    <a:lumMod val="50000"/>
                  </a:schemeClr>
                </a:solidFill>
                <a:latin typeface="Cartoon" pitchFamily="2" charset="0"/>
              </a:rPr>
              <a:t>dovrà innanzitutto…</a:t>
            </a:r>
          </a:p>
          <a:p>
            <a:pPr algn="ctr">
              <a:spcBef>
                <a:spcPts val="1200"/>
              </a:spcBef>
            </a:pPr>
            <a:r>
              <a:rPr lang="it-IT" sz="8000" dirty="0">
                <a:ln/>
                <a:solidFill>
                  <a:schemeClr val="bg1"/>
                </a:solidFill>
                <a:latin typeface="Western Swagger" panose="02000000000000000000" pitchFamily="2" charset="0"/>
              </a:rPr>
              <a:t>DARE TUTTO SE STESSO</a:t>
            </a:r>
          </a:p>
        </p:txBody>
      </p:sp>
    </p:spTree>
    <p:extLst>
      <p:ext uri="{BB962C8B-B14F-4D97-AF65-F5344CB8AC3E}">
        <p14:creationId xmlns:p14="http://schemas.microsoft.com/office/powerpoint/2010/main" val="3956754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B5DBD03-F3DE-43AD-A91C-92F1A2367597}"/>
              </a:ext>
            </a:extLst>
          </p:cNvPr>
          <p:cNvSpPr/>
          <p:nvPr/>
        </p:nvSpPr>
        <p:spPr>
          <a:xfrm>
            <a:off x="0" y="242665"/>
            <a:ext cx="12192000" cy="640175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11500" b="1" spc="50" dirty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Old Stamper" panose="02000500000000000000" pitchFamily="2" charset="0"/>
              </a:rPr>
              <a:t>Nel cuore</a:t>
            </a:r>
          </a:p>
          <a:p>
            <a:pPr algn="ctr"/>
            <a:r>
              <a:rPr lang="it-IT" sz="9600" b="1" cap="small" spc="50" dirty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Old Stamper" panose="02000500000000000000" pitchFamily="2" charset="0"/>
              </a:rPr>
              <a:t>del</a:t>
            </a:r>
          </a:p>
          <a:p>
            <a:pPr algn="ctr"/>
            <a:r>
              <a:rPr lang="it-IT" sz="19900" b="1" cap="small" spc="50" dirty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Old Stamper" panose="02000500000000000000" pitchFamily="2" charset="0"/>
              </a:rPr>
              <a:t>racconto</a:t>
            </a:r>
            <a:endParaRPr lang="it-IT" sz="13800" b="1" cap="small" dirty="0">
              <a:ln w="28575">
                <a:solidFill>
                  <a:schemeClr val="accent2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dandelion in the spr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699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1107903"/>
            <a:ext cx="12192000" cy="452431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9600" b="1" spc="50" dirty="0">
                <a:ln w="1905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Old Stamper" panose="02000500000000000000" pitchFamily="2" charset="0"/>
              </a:rPr>
              <a:t>Tra</a:t>
            </a:r>
          </a:p>
          <a:p>
            <a:pPr algn="ctr"/>
            <a:r>
              <a:rPr lang="it-IT" sz="9600" b="1" spc="50" dirty="0">
                <a:ln w="1905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Old Stamper" panose="02000500000000000000" pitchFamily="2" charset="0"/>
              </a:rPr>
              <a:t>Goomanha e</a:t>
            </a:r>
          </a:p>
          <a:p>
            <a:pPr algn="ctr"/>
            <a:r>
              <a:rPr lang="it-IT" sz="9600" b="1" spc="50" dirty="0">
                <a:ln w="1905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Old Stamper" panose="02000500000000000000" pitchFamily="2" charset="0"/>
              </a:rPr>
              <a:t>cowboys</a:t>
            </a:r>
            <a:endParaRPr lang="it-IT" sz="13800" b="1" cap="small" dirty="0">
              <a:ln w="28575"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/>
              <a:latin typeface="dandelion in the spr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025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36478"/>
            <a:ext cx="12192000" cy="357020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8800" b="1" spc="50" dirty="0">
                <a:ln w="1905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ld Stamper" panose="02000500000000000000" pitchFamily="2" charset="0"/>
              </a:rPr>
              <a:t>NEMICI DA SEMPRE</a:t>
            </a:r>
          </a:p>
          <a:p>
            <a:pPr algn="ctr"/>
            <a:endParaRPr lang="it-IT" sz="13800" b="1" cap="small" dirty="0">
              <a:ln w="28575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effectLst/>
              <a:latin typeface="dandelion in the spring" pitchFamily="2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952569" y="1820971"/>
            <a:ext cx="4020080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it-IT" sz="3200" dirty="0">
                <a:ln/>
                <a:solidFill>
                  <a:schemeClr val="bg1"/>
                </a:solidFill>
                <a:latin typeface="Cartoon" pitchFamily="2" charset="0"/>
              </a:rPr>
              <a:t>Goomanha e Cowboys sono da sempre grandi nemici. I loro capi, Lucky Bang e Aquila Rossa non sono mai riusciti a trovare un’intesa e a causa di un’indole più ribelle i Goomanha sono </a:t>
            </a:r>
            <a:r>
              <a:rPr lang="it-IT" sz="3200" dirty="0" err="1">
                <a:ln/>
                <a:solidFill>
                  <a:schemeClr val="bg1"/>
                </a:solidFill>
                <a:latin typeface="Cartoon" pitchFamily="2" charset="0"/>
              </a:rPr>
              <a:t>suc</a:t>
            </a:r>
            <a:r>
              <a:rPr lang="it-IT" sz="3200" dirty="0">
                <a:ln/>
                <a:solidFill>
                  <a:schemeClr val="bg1"/>
                </a:solidFill>
                <a:latin typeface="Cartoon" pitchFamily="2" charset="0"/>
              </a:rPr>
              <a:t>-cubi dei Cowboys.</a:t>
            </a:r>
          </a:p>
        </p:txBody>
      </p:sp>
      <p:pic>
        <p:nvPicPr>
          <p:cNvPr id="3" name="Immagine 2" descr="Immagine che contiene testo, albero&#10;&#10;Descrizione generata automaticamente">
            <a:extLst>
              <a:ext uri="{FF2B5EF4-FFF2-40B4-BE49-F238E27FC236}">
                <a16:creationId xmlns:a16="http://schemas.microsoft.com/office/drawing/2014/main" id="{188BBF32-AF44-4448-AEC3-E2171E2B8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4" y="1592827"/>
            <a:ext cx="3802421" cy="4803058"/>
          </a:xfrm>
          <a:prstGeom prst="rect">
            <a:avLst/>
          </a:prstGeom>
        </p:spPr>
      </p:pic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B64035CF-91E9-4897-B175-51CB236B38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133" y="1671483"/>
            <a:ext cx="3958383" cy="480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849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969</Words>
  <Application>Microsoft Office PowerPoint</Application>
  <PresentationFormat>Widescreen</PresentationFormat>
  <Paragraphs>106</Paragraphs>
  <Slides>18</Slides>
  <Notes>17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8" baseType="lpstr">
      <vt:lpstr>Arial</vt:lpstr>
      <vt:lpstr>Old Stamper</vt:lpstr>
      <vt:lpstr>Cartoon</vt:lpstr>
      <vt:lpstr>Calibri Light</vt:lpstr>
      <vt:lpstr>Western Swagger</vt:lpstr>
      <vt:lpstr>dandelion in the spring</vt:lpstr>
      <vt:lpstr>Bubble 1</vt:lpstr>
      <vt:lpstr>Calibri</vt:lpstr>
      <vt:lpstr>JFRockSolid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Michele Guasco</dc:creator>
  <cp:lastModifiedBy>Michele Guasco</cp:lastModifiedBy>
  <cp:revision>69</cp:revision>
  <dcterms:created xsi:type="dcterms:W3CDTF">2014-04-24T13:38:09Z</dcterms:created>
  <dcterms:modified xsi:type="dcterms:W3CDTF">2022-03-08T20:40:16Z</dcterms:modified>
</cp:coreProperties>
</file>